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69" r:id="rId3"/>
    <p:sldId id="276" r:id="rId4"/>
    <p:sldId id="277" r:id="rId5"/>
    <p:sldId id="278" r:id="rId6"/>
    <p:sldId id="271" r:id="rId7"/>
    <p:sldId id="274" r:id="rId8"/>
    <p:sldId id="270" r:id="rId9"/>
    <p:sldId id="261" r:id="rId10"/>
    <p:sldId id="275" r:id="rId11"/>
    <p:sldId id="303" r:id="rId12"/>
    <p:sldId id="264" r:id="rId13"/>
    <p:sldId id="266" r:id="rId14"/>
    <p:sldId id="258" r:id="rId15"/>
    <p:sldId id="263" r:id="rId16"/>
    <p:sldId id="257" r:id="rId17"/>
    <p:sldId id="268" r:id="rId18"/>
    <p:sldId id="267" r:id="rId19"/>
    <p:sldId id="279" r:id="rId20"/>
    <p:sldId id="280" r:id="rId21"/>
    <p:sldId id="281" r:id="rId22"/>
    <p:sldId id="282" r:id="rId23"/>
    <p:sldId id="283" r:id="rId24"/>
    <p:sldId id="284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  <p:sldId id="301" r:id="rId39"/>
    <p:sldId id="302" r:id="rId40"/>
    <p:sldId id="260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90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A327A-B98A-4299-A569-C11935F8910E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CDE2F-AC94-4D47-AE18-BCBA4070C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04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685817" indent="-263776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055103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477145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1899186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fld id="{2525C0AF-F839-4DD4-BC29-BA9A152305F3}" type="slidenum">
              <a:rPr lang="en-US" smtClean="0">
                <a:latin typeface="Angsana New" pitchFamily="18" charset="-34"/>
              </a:rPr>
              <a:pPr/>
              <a:t>19</a:t>
            </a:fld>
            <a:endParaRPr lang="th-TH" smtClean="0">
              <a:latin typeface="Angsana New" pitchFamily="18" charset="-34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th-TH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685817" indent="-263776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055103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477145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1899186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fld id="{D1779E0E-4A18-4034-8F47-0D40DE5E3724}" type="slidenum">
              <a:rPr lang="en-US" smtClean="0">
                <a:latin typeface="Angsana New" pitchFamily="18" charset="-34"/>
              </a:rPr>
              <a:pPr/>
              <a:t>38</a:t>
            </a:fld>
            <a:endParaRPr lang="en-US" smtClean="0">
              <a:latin typeface="Angsana New" pitchFamily="18" charset="-34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th-TH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685817" indent="-263776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055103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477145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1899186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fld id="{59451290-F331-461C-A78C-DB615CC490DE}" type="slidenum">
              <a:rPr lang="en-US" smtClean="0">
                <a:latin typeface="Angsana New" pitchFamily="18" charset="-34"/>
              </a:rPr>
              <a:pPr/>
              <a:t>39</a:t>
            </a:fld>
            <a:endParaRPr lang="en-US" smtClean="0">
              <a:latin typeface="Angsana New" pitchFamily="18" charset="-34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th-TH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685817" indent="-263776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055103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477145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1899186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fld id="{9AB4A19F-F396-4133-B207-F3E4ADD625C0}" type="slidenum">
              <a:rPr lang="en-US" smtClean="0">
                <a:latin typeface="Angsana New" pitchFamily="18" charset="-34"/>
              </a:rPr>
              <a:pPr/>
              <a:t>20</a:t>
            </a:fld>
            <a:endParaRPr lang="th-TH" smtClean="0">
              <a:latin typeface="Angsana New" pitchFamily="18" charset="-34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th-TH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685817" indent="-263776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055103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477145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1899186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fld id="{BE8D8B73-7347-408A-A0AB-9AAB57B53B16}" type="slidenum">
              <a:rPr lang="en-US" smtClean="0">
                <a:latin typeface="Angsana New" pitchFamily="18" charset="-34"/>
              </a:rPr>
              <a:pPr/>
              <a:t>21</a:t>
            </a:fld>
            <a:endParaRPr lang="th-TH" smtClean="0">
              <a:latin typeface="Angsana New" pitchFamily="18" charset="-34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th-TH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685817" indent="-263776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055103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477145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1899186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fld id="{569DF8CE-09C7-4A30-AF69-C04A2DC307D8}" type="slidenum">
              <a:rPr lang="en-US" smtClean="0">
                <a:latin typeface="Angsana New" pitchFamily="18" charset="-34"/>
              </a:rPr>
              <a:pPr/>
              <a:t>22</a:t>
            </a:fld>
            <a:endParaRPr lang="th-TH" smtClean="0">
              <a:latin typeface="Angsana New" pitchFamily="18" charset="-34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th-TH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685817" indent="-263776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055103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477145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1899186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fld id="{57FA939F-1980-4F36-9B90-5A17E5ACAFB0}" type="slidenum">
              <a:rPr lang="en-US" smtClean="0">
                <a:latin typeface="Angsana New" pitchFamily="18" charset="-34"/>
              </a:rPr>
              <a:pPr/>
              <a:t>23</a:t>
            </a:fld>
            <a:endParaRPr lang="th-TH" smtClean="0">
              <a:latin typeface="Angsana New" pitchFamily="18" charset="-34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th-TH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685817" indent="-263776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055103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477145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1899186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fld id="{9506E6E0-0291-4239-9425-3656D76B7741}" type="slidenum">
              <a:rPr lang="en-US" smtClean="0">
                <a:latin typeface="Angsana New" pitchFamily="18" charset="-34"/>
              </a:rPr>
              <a:pPr/>
              <a:t>24</a:t>
            </a:fld>
            <a:endParaRPr lang="th-TH" smtClean="0">
              <a:latin typeface="Angsana New" pitchFamily="18" charset="-34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th-TH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685817" indent="-263776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055103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477145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1899186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fld id="{FE527D55-105F-4AE0-8D19-86F99DB1B77C}" type="slidenum">
              <a:rPr lang="en-US" smtClean="0">
                <a:latin typeface="Angsana New" pitchFamily="18" charset="-34"/>
              </a:rPr>
              <a:pPr/>
              <a:t>28</a:t>
            </a:fld>
            <a:endParaRPr lang="en-US" smtClean="0">
              <a:latin typeface="Angsana New" pitchFamily="18" charset="-34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th-TH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685817" indent="-263776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055103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477145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1899186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fld id="{697D913B-429F-4FAD-9D51-DDD136F76C13}" type="slidenum">
              <a:rPr lang="en-US" smtClean="0">
                <a:latin typeface="Angsana New" pitchFamily="18" charset="-34"/>
              </a:rPr>
              <a:pPr/>
              <a:t>36</a:t>
            </a:fld>
            <a:endParaRPr lang="en-US" smtClean="0">
              <a:latin typeface="Angsana New" pitchFamily="18" charset="-34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th-TH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685817" indent="-263776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055103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477145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1899186" indent="-211021" defTabSz="914423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fld id="{73E41DF3-F5B4-4E87-A523-2CDE40F9BDFB}" type="slidenum">
              <a:rPr lang="en-US" smtClean="0">
                <a:latin typeface="Angsana New" pitchFamily="18" charset="-34"/>
              </a:rPr>
              <a:pPr/>
              <a:t>37</a:t>
            </a:fld>
            <a:endParaRPr lang="en-US" smtClean="0">
              <a:latin typeface="Angsana New" pitchFamily="18" charset="-34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th-TH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DA49-5857-4E0F-8A2C-6713DC28B918}" type="datetime1">
              <a:rPr lang="en-US" smtClean="0"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811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7A1BF-B651-45FB-A38A-297D32E94898}" type="datetime1">
              <a:rPr lang="en-US" smtClean="0"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875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B2AD7-D618-4C65-BBC3-C4F59F0434F1}" type="datetime1">
              <a:rPr lang="en-US" smtClean="0"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231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54D4F-DA84-4E6F-B8E3-A125830F143C}" type="datetime1">
              <a:rPr lang="en-US" smtClean="0"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596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2FB84-CDBF-4005-8175-4D7FE2571874}" type="datetime1">
              <a:rPr lang="en-US" smtClean="0"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374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E24C-841B-458A-BF95-362D13155E29}" type="datetime1">
              <a:rPr lang="en-US" smtClean="0"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759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0A3E-E455-4012-BECE-A74F7942D08D}" type="datetime1">
              <a:rPr lang="en-US" smtClean="0"/>
              <a:t>11/28/2012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311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F65E-9001-4B31-A3B2-1FFAAAF4C175}" type="datetime1">
              <a:rPr lang="en-US" smtClean="0"/>
              <a:t>11/28/2012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74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5AAD8-F486-4077-972B-73534BC91F3B}" type="datetime1">
              <a:rPr lang="en-US" smtClean="0"/>
              <a:t>11/28/2012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405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79D19-9D02-4D28-8A8D-61CD4450CD92}" type="datetime1">
              <a:rPr lang="en-US" smtClean="0"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861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C060-FD9C-45CA-8DFE-D8469AF08FB0}" type="datetime1">
              <a:rPr lang="en-US" smtClean="0"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670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08A23-8CE4-4EDD-9E7E-F72B8AF813F6}" type="datetime1">
              <a:rPr lang="en-US" smtClean="0"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E47F6-008A-4A50-AACF-D16CC6FAA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8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w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2.w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4.bin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349375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RR </a:t>
            </a:r>
            <a:r>
              <a:rPr lang="en-US" sz="96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</a:t>
            </a:r>
            <a:r>
              <a:rPr lang="en-US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 </a:t>
            </a:r>
            <a:r>
              <a:rPr lang="en-US" sz="96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</a:t>
            </a:r>
            <a:r>
              <a:rPr lang="en-US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HR</a:t>
            </a:r>
            <a:endParaRPr lang="en-US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Bandit Thinkhamrop, PhD (Statistics)</a:t>
            </a:r>
          </a:p>
          <a:p>
            <a:r>
              <a:rPr lang="en-US" dirty="0" smtClean="0"/>
              <a:t>Department </a:t>
            </a:r>
            <a:r>
              <a:rPr lang="en-US" dirty="0" smtClean="0"/>
              <a:t>of Biostatistics and Demography</a:t>
            </a:r>
          </a:p>
          <a:p>
            <a:r>
              <a:rPr lang="en-US" dirty="0" smtClean="0"/>
              <a:t>Faculty of Public Health</a:t>
            </a:r>
          </a:p>
          <a:p>
            <a:r>
              <a:rPr lang="en-US" dirty="0" err="1" smtClean="0"/>
              <a:t>Khon</a:t>
            </a:r>
            <a:r>
              <a:rPr lang="en-US" dirty="0" smtClean="0"/>
              <a:t> </a:t>
            </a:r>
            <a:r>
              <a:rPr lang="en-US" dirty="0" err="1" smtClean="0"/>
              <a:t>Kaen</a:t>
            </a:r>
            <a:r>
              <a:rPr lang="en-US" dirty="0" smtClean="0"/>
              <a:t> University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Protective effect for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Rare event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763000" cy="4800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Probability of event among </a:t>
            </a:r>
            <a:r>
              <a:rPr lang="en-US" dirty="0" smtClean="0"/>
              <a:t>group </a:t>
            </a:r>
            <a:r>
              <a:rPr lang="en-US" dirty="0" smtClean="0"/>
              <a:t>A = 4% </a:t>
            </a:r>
            <a:r>
              <a:rPr lang="en-US" dirty="0" err="1" smtClean="0"/>
              <a:t>vs</a:t>
            </a:r>
            <a:r>
              <a:rPr lang="en-US" dirty="0" smtClean="0"/>
              <a:t> B </a:t>
            </a:r>
            <a:r>
              <a:rPr lang="en-US" dirty="0" smtClean="0"/>
              <a:t>= 2%</a:t>
            </a:r>
          </a:p>
          <a:p>
            <a:pPr marL="0" indent="0">
              <a:buNone/>
            </a:pPr>
            <a:r>
              <a:rPr lang="en-US" dirty="0" smtClean="0"/>
              <a:t>Then, odds of finding group A having event </a:t>
            </a:r>
            <a:r>
              <a:rPr lang="en-US" dirty="0" smtClean="0"/>
              <a:t>= </a:t>
            </a:r>
            <a:r>
              <a:rPr lang="en-US" dirty="0" smtClean="0">
                <a:solidFill>
                  <a:srgbClr val="008080"/>
                </a:solidFill>
              </a:rPr>
              <a:t>0.04/0.96 = 0.04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8080"/>
                </a:solidFill>
              </a:rPr>
              <a:t>B </a:t>
            </a:r>
            <a:r>
              <a:rPr lang="en-US" dirty="0" smtClean="0">
                <a:solidFill>
                  <a:srgbClr val="008080"/>
                </a:solidFill>
              </a:rPr>
              <a:t>= 0.02/0.98 = 0.02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OR (A/B)= 2; OR (B/A) = 0.5</a:t>
            </a:r>
            <a:r>
              <a:rPr lang="th-TH" dirty="0" smtClean="0"/>
              <a:t>  </a:t>
            </a:r>
            <a:r>
              <a:rPr lang="en-US" dirty="0" smtClean="0"/>
              <a:t>or taking reciprocal 1/2 = 0.5 </a:t>
            </a:r>
            <a:r>
              <a:rPr lang="en-US" dirty="0" err="1" smtClean="0"/>
              <a:t>vs</a:t>
            </a:r>
            <a:r>
              <a:rPr lang="en-US" dirty="0" smtClean="0"/>
              <a:t> 1/0.5 = 2</a:t>
            </a:r>
          </a:p>
          <a:p>
            <a:pPr marL="0" indent="0">
              <a:buNone/>
            </a:pPr>
            <a:r>
              <a:rPr lang="en-US" dirty="0" smtClean="0"/>
              <a:t>Which one is correct?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 is 2 times risk </a:t>
            </a:r>
            <a:r>
              <a:rPr lang="en-US" dirty="0" smtClean="0">
                <a:solidFill>
                  <a:srgbClr val="FF0000"/>
                </a:solidFill>
              </a:rPr>
              <a:t>as much as</a:t>
            </a:r>
            <a:r>
              <a:rPr lang="en-US" dirty="0" smtClean="0"/>
              <a:t> B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Odds of finding group A having the event is 2 times that of the corresponding odds of group B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Odds of </a:t>
            </a:r>
            <a:r>
              <a:rPr lang="en-US" dirty="0" smtClean="0"/>
              <a:t>group A </a:t>
            </a:r>
            <a:r>
              <a:rPr lang="en-US" dirty="0" smtClean="0"/>
              <a:t>having the event is 100% </a:t>
            </a:r>
            <a:r>
              <a:rPr lang="en-US" dirty="0" smtClean="0">
                <a:solidFill>
                  <a:srgbClr val="FF0000"/>
                </a:solidFill>
              </a:rPr>
              <a:t>more </a:t>
            </a:r>
            <a:r>
              <a:rPr lang="en-US" dirty="0" smtClean="0"/>
              <a:t>than … B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Odds of </a:t>
            </a:r>
            <a:r>
              <a:rPr lang="en-US" dirty="0" smtClean="0"/>
              <a:t>group B </a:t>
            </a:r>
            <a:r>
              <a:rPr lang="en-US" dirty="0" smtClean="0"/>
              <a:t>having the event is 50% </a:t>
            </a:r>
            <a:r>
              <a:rPr lang="en-US" dirty="0" smtClean="0">
                <a:solidFill>
                  <a:srgbClr val="FF0000"/>
                </a:solidFill>
              </a:rPr>
              <a:t>less </a:t>
            </a:r>
            <a:r>
              <a:rPr lang="en-US" dirty="0" smtClean="0"/>
              <a:t>than … A</a:t>
            </a:r>
          </a:p>
        </p:txBody>
      </p:sp>
      <p:sp>
        <p:nvSpPr>
          <p:cNvPr id="4" name="Rectangle 3"/>
          <p:cNvSpPr/>
          <p:nvPr/>
        </p:nvSpPr>
        <p:spPr>
          <a:xfrm>
            <a:off x="590441" y="6031468"/>
            <a:ext cx="56120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Ans</a:t>
            </a:r>
            <a:r>
              <a:rPr lang="en-US" sz="2800" b="1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All </a:t>
            </a:r>
            <a:r>
              <a:rPr lang="en-US" sz="2800" dirty="0" smtClean="0">
                <a:solidFill>
                  <a:srgbClr val="FF0000"/>
                </a:solidFill>
              </a:rPr>
              <a:t>are </a:t>
            </a:r>
            <a:r>
              <a:rPr lang="en-US" sz="2800" dirty="0" smtClean="0">
                <a:solidFill>
                  <a:srgbClr val="FF0000"/>
                </a:solidFill>
              </a:rPr>
              <a:t>correct; </a:t>
            </a:r>
            <a:r>
              <a:rPr lang="en-US" sz="2800" dirty="0" smtClean="0">
                <a:solidFill>
                  <a:srgbClr val="008080"/>
                </a:solidFill>
              </a:rPr>
              <a:t>Note that RR = 2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10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381000" y="3352800"/>
            <a:ext cx="845820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7508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Protective effect for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Common event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763000" cy="4800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Probability of event among group A = </a:t>
            </a:r>
            <a:r>
              <a:rPr lang="en-US" dirty="0" smtClean="0"/>
              <a:t>80% </a:t>
            </a:r>
            <a:r>
              <a:rPr lang="en-US" dirty="0" err="1" smtClean="0"/>
              <a:t>vs</a:t>
            </a:r>
            <a:r>
              <a:rPr lang="en-US" dirty="0" smtClean="0"/>
              <a:t> B = </a:t>
            </a:r>
            <a:r>
              <a:rPr lang="en-US" dirty="0" smtClean="0"/>
              <a:t>40</a:t>
            </a:r>
            <a:r>
              <a:rPr lang="en-US" dirty="0" smtClean="0"/>
              <a:t>%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Then, odds of finding group A having event = </a:t>
            </a:r>
            <a:r>
              <a:rPr lang="en-US" dirty="0" smtClean="0">
                <a:solidFill>
                  <a:srgbClr val="008080"/>
                </a:solidFill>
              </a:rPr>
              <a:t>0.8/0.2 </a:t>
            </a:r>
            <a:r>
              <a:rPr lang="en-US" dirty="0" smtClean="0">
                <a:solidFill>
                  <a:srgbClr val="008080"/>
                </a:solidFill>
              </a:rPr>
              <a:t>= </a:t>
            </a:r>
            <a:r>
              <a:rPr lang="en-US" dirty="0" smtClean="0">
                <a:solidFill>
                  <a:srgbClr val="008080"/>
                </a:solidFill>
              </a:rPr>
              <a:t>4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8080"/>
                </a:solidFill>
              </a:rPr>
              <a:t>B = </a:t>
            </a:r>
            <a:r>
              <a:rPr lang="en-US" dirty="0" smtClean="0">
                <a:solidFill>
                  <a:srgbClr val="008080"/>
                </a:solidFill>
              </a:rPr>
              <a:t>0.4/0.6 </a:t>
            </a:r>
            <a:r>
              <a:rPr lang="en-US" dirty="0" smtClean="0">
                <a:solidFill>
                  <a:srgbClr val="008080"/>
                </a:solidFill>
              </a:rPr>
              <a:t>= </a:t>
            </a:r>
            <a:r>
              <a:rPr lang="en-US" dirty="0" smtClean="0">
                <a:solidFill>
                  <a:srgbClr val="008080"/>
                </a:solidFill>
              </a:rPr>
              <a:t>0.67</a:t>
            </a:r>
            <a:endParaRPr lang="en-US" dirty="0" smtClean="0">
              <a:solidFill>
                <a:srgbClr val="00808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OR (A/B)= </a:t>
            </a:r>
            <a:r>
              <a:rPr lang="en-US" dirty="0" smtClean="0">
                <a:solidFill>
                  <a:srgbClr val="0000FF"/>
                </a:solidFill>
              </a:rPr>
              <a:t>6; </a:t>
            </a:r>
            <a:r>
              <a:rPr lang="en-US" dirty="0" smtClean="0">
                <a:solidFill>
                  <a:srgbClr val="0000FF"/>
                </a:solidFill>
              </a:rPr>
              <a:t>OR (B/A) = </a:t>
            </a:r>
            <a:r>
              <a:rPr lang="en-US" dirty="0" smtClean="0">
                <a:solidFill>
                  <a:srgbClr val="0000FF"/>
                </a:solidFill>
              </a:rPr>
              <a:t>0.17</a:t>
            </a:r>
            <a:r>
              <a:rPr lang="th-TH" dirty="0" smtClean="0"/>
              <a:t>  </a:t>
            </a:r>
            <a:r>
              <a:rPr lang="en-US" dirty="0" smtClean="0"/>
              <a:t>or taking reciprocal </a:t>
            </a:r>
            <a:r>
              <a:rPr lang="en-US" dirty="0" smtClean="0"/>
              <a:t>1/6 </a:t>
            </a:r>
            <a:r>
              <a:rPr lang="en-US" dirty="0" smtClean="0"/>
              <a:t>= </a:t>
            </a:r>
            <a:r>
              <a:rPr lang="en-US" dirty="0" smtClean="0"/>
              <a:t>0.17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smtClean="0"/>
              <a:t>1/0.17 </a:t>
            </a:r>
            <a:r>
              <a:rPr lang="en-US" dirty="0" smtClean="0"/>
              <a:t>= </a:t>
            </a:r>
            <a:r>
              <a:rPr lang="en-US" dirty="0" smtClean="0"/>
              <a:t>6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Which one is correct?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 is </a:t>
            </a:r>
            <a:r>
              <a:rPr lang="en-US" dirty="0" smtClean="0"/>
              <a:t>6 </a:t>
            </a:r>
            <a:r>
              <a:rPr lang="en-US" dirty="0" smtClean="0"/>
              <a:t>times risk </a:t>
            </a:r>
            <a:r>
              <a:rPr lang="en-US" dirty="0" smtClean="0">
                <a:solidFill>
                  <a:srgbClr val="FF0000"/>
                </a:solidFill>
              </a:rPr>
              <a:t>as much as</a:t>
            </a:r>
            <a:r>
              <a:rPr lang="en-US" dirty="0" smtClean="0"/>
              <a:t> B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Odds of finding group A having the event is </a:t>
            </a:r>
            <a:r>
              <a:rPr lang="en-US" dirty="0" smtClean="0"/>
              <a:t>6 </a:t>
            </a:r>
            <a:r>
              <a:rPr lang="en-US" dirty="0" smtClean="0"/>
              <a:t>times that of the corresponding odds of group B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Odds of </a:t>
            </a:r>
            <a:r>
              <a:rPr lang="en-US" dirty="0" smtClean="0"/>
              <a:t>group A </a:t>
            </a:r>
            <a:r>
              <a:rPr lang="en-US" dirty="0" smtClean="0"/>
              <a:t>having the event is </a:t>
            </a:r>
            <a:r>
              <a:rPr lang="en-US" dirty="0" smtClean="0"/>
              <a:t>600</a:t>
            </a:r>
            <a:r>
              <a:rPr lang="en-US" dirty="0" smtClean="0"/>
              <a:t>% </a:t>
            </a:r>
            <a:r>
              <a:rPr lang="en-US" dirty="0" smtClean="0">
                <a:solidFill>
                  <a:srgbClr val="FF0000"/>
                </a:solidFill>
              </a:rPr>
              <a:t>more </a:t>
            </a:r>
            <a:r>
              <a:rPr lang="en-US" dirty="0" smtClean="0"/>
              <a:t>than … B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Odds of </a:t>
            </a:r>
            <a:r>
              <a:rPr lang="en-US" dirty="0" smtClean="0"/>
              <a:t>group B </a:t>
            </a:r>
            <a:r>
              <a:rPr lang="en-US" dirty="0" smtClean="0"/>
              <a:t>having the event is </a:t>
            </a:r>
            <a:r>
              <a:rPr lang="en-US" dirty="0" smtClean="0"/>
              <a:t>83% </a:t>
            </a:r>
            <a:r>
              <a:rPr lang="en-US" dirty="0" smtClean="0">
                <a:solidFill>
                  <a:srgbClr val="FF0000"/>
                </a:solidFill>
              </a:rPr>
              <a:t>less </a:t>
            </a:r>
            <a:r>
              <a:rPr lang="en-US" dirty="0" smtClean="0"/>
              <a:t>than … A</a:t>
            </a:r>
          </a:p>
        </p:txBody>
      </p:sp>
      <p:sp>
        <p:nvSpPr>
          <p:cNvPr id="4" name="Rectangle 3"/>
          <p:cNvSpPr/>
          <p:nvPr/>
        </p:nvSpPr>
        <p:spPr>
          <a:xfrm>
            <a:off x="590441" y="6031468"/>
            <a:ext cx="67630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Ans</a:t>
            </a:r>
            <a:r>
              <a:rPr lang="en-US" sz="2800" b="1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>
                <a:solidFill>
                  <a:srgbClr val="FF0000"/>
                </a:solidFill>
              </a:rPr>
              <a:t> 2, 3, and 4 are correct </a:t>
            </a:r>
            <a:r>
              <a:rPr lang="en-US" sz="2800" dirty="0" smtClean="0">
                <a:solidFill>
                  <a:srgbClr val="FF0000"/>
                </a:solidFill>
              </a:rPr>
              <a:t>; </a:t>
            </a:r>
            <a:r>
              <a:rPr lang="en-US" sz="2800" dirty="0" smtClean="0">
                <a:solidFill>
                  <a:srgbClr val="008080"/>
                </a:solidFill>
              </a:rPr>
              <a:t>Note that RR = 2</a:t>
            </a:r>
            <a:endParaRPr lang="en-US" sz="2800" dirty="0">
              <a:solidFill>
                <a:srgbClr val="00808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11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381000" y="3352800"/>
            <a:ext cx="8458200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581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Comparing between Risk ratio and Odds ratio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1600200"/>
            <a:ext cx="57912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Pm = Risk of dead in male;  </a:t>
            </a:r>
          </a:p>
          <a:p>
            <a:pPr marL="0" indent="0">
              <a:buNone/>
            </a:pPr>
            <a:r>
              <a:rPr lang="en-US" dirty="0" smtClean="0"/>
              <a:t>Pf = Risk of dead in female;</a:t>
            </a:r>
          </a:p>
          <a:p>
            <a:pPr marL="0" indent="0">
              <a:buNone/>
              <a:tabLst>
                <a:tab pos="1719263" algn="l"/>
                <a:tab pos="3254375" algn="l"/>
                <a:tab pos="4625975" algn="l"/>
              </a:tabLst>
            </a:pPr>
            <a:r>
              <a:rPr lang="en-US" dirty="0" smtClean="0"/>
              <a:t>   Pm	Pf	RR	OR  </a:t>
            </a:r>
          </a:p>
          <a:p>
            <a:pPr>
              <a:tabLst>
                <a:tab pos="1719263" algn="l"/>
                <a:tab pos="3254375" algn="l"/>
                <a:tab pos="4625975" algn="l"/>
              </a:tabLst>
            </a:pPr>
            <a:r>
              <a:rPr lang="en-US" sz="4000" dirty="0" smtClean="0"/>
              <a:t>0.5	0.25	2	3</a:t>
            </a:r>
          </a:p>
          <a:p>
            <a:pPr>
              <a:tabLst>
                <a:tab pos="1719263" algn="l"/>
                <a:tab pos="3254375" algn="l"/>
                <a:tab pos="4625975" algn="l"/>
              </a:tabLst>
            </a:pPr>
            <a:r>
              <a:rPr lang="en-US" sz="4000" dirty="0" smtClean="0"/>
              <a:t>0.75	0.25	3	9</a:t>
            </a:r>
          </a:p>
          <a:p>
            <a:pPr>
              <a:tabLst>
                <a:tab pos="1719263" algn="l"/>
                <a:tab pos="3254375" algn="l"/>
                <a:tab pos="4625975" algn="l"/>
              </a:tabLst>
            </a:pPr>
            <a:r>
              <a:rPr lang="en-US" sz="4000" dirty="0" smtClean="0"/>
              <a:t>0.80	0.20	4	16</a:t>
            </a:r>
          </a:p>
          <a:p>
            <a:pPr>
              <a:tabLst>
                <a:tab pos="1719263" algn="l"/>
                <a:tab pos="3254375" algn="l"/>
                <a:tab pos="4625975" algn="l"/>
              </a:tabLst>
            </a:pPr>
            <a:r>
              <a:rPr lang="en-US" sz="4000" dirty="0" smtClean="0"/>
              <a:t>0.90	0.10	9	81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55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R</a:t>
            </a:r>
            <a:r>
              <a:rPr lang="en-US" dirty="0" smtClean="0"/>
              <a:t>R very much depends of baseline risk</a:t>
            </a:r>
            <a:br>
              <a:rPr lang="en-US" dirty="0" smtClean="0"/>
            </a:br>
            <a:r>
              <a:rPr lang="en-US" dirty="0" smtClean="0"/>
              <a:t>but the OR does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8229600" cy="4525963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A: Risk of dead = 1% </a:t>
            </a:r>
            <a:r>
              <a:rPr lang="en-US" sz="2400" dirty="0" err="1" smtClean="0"/>
              <a:t>vs</a:t>
            </a:r>
            <a:r>
              <a:rPr lang="en-US" sz="2400" dirty="0" smtClean="0"/>
              <a:t> Risk of survival = 99%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A: Odds of dead = 0.01 </a:t>
            </a:r>
            <a:r>
              <a:rPr lang="en-US" sz="2400" dirty="0" err="1" smtClean="0">
                <a:solidFill>
                  <a:srgbClr val="FF0000"/>
                </a:solidFill>
              </a:rPr>
              <a:t>vs</a:t>
            </a:r>
            <a:r>
              <a:rPr lang="en-US" sz="2400" dirty="0" smtClean="0">
                <a:solidFill>
                  <a:srgbClr val="FF0000"/>
                </a:solidFill>
              </a:rPr>
              <a:t> Odds of survival = 99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B: Risk of dead = 2% </a:t>
            </a:r>
            <a:r>
              <a:rPr lang="en-US" sz="2400" dirty="0" err="1" smtClean="0"/>
              <a:t>vs</a:t>
            </a:r>
            <a:r>
              <a:rPr lang="en-US" sz="2400" dirty="0" smtClean="0"/>
              <a:t> Risk of survival = 98%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B: Odds of dead = 0.02 </a:t>
            </a:r>
            <a:r>
              <a:rPr lang="en-US" sz="2400" dirty="0" err="1" smtClean="0">
                <a:solidFill>
                  <a:srgbClr val="FF0000"/>
                </a:solidFill>
              </a:rPr>
              <a:t>vs</a:t>
            </a:r>
            <a:r>
              <a:rPr lang="en-US" sz="2400" dirty="0" smtClean="0">
                <a:solidFill>
                  <a:srgbClr val="FF0000"/>
                </a:solidFill>
              </a:rPr>
              <a:t> Odds of survival = 49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B-A: Absolute increase = 1% </a:t>
            </a:r>
            <a:r>
              <a:rPr lang="en-US" sz="2400" dirty="0" err="1" smtClean="0"/>
              <a:t>vs</a:t>
            </a:r>
            <a:r>
              <a:rPr lang="en-US" sz="2400" dirty="0" smtClean="0"/>
              <a:t> decrease 1%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B-A: Absolute increase = 0.01 </a:t>
            </a:r>
            <a:r>
              <a:rPr lang="en-US" sz="2400" dirty="0" err="1" smtClean="0">
                <a:solidFill>
                  <a:srgbClr val="FF0000"/>
                </a:solidFill>
              </a:rPr>
              <a:t>vs</a:t>
            </a:r>
            <a:r>
              <a:rPr lang="en-US" sz="2400" dirty="0" smtClean="0">
                <a:solidFill>
                  <a:srgbClr val="FF0000"/>
                </a:solidFill>
              </a:rPr>
              <a:t> decrease 50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(B-A)/B: Relative increase = 100% </a:t>
            </a:r>
            <a:r>
              <a:rPr lang="en-US" sz="2400" dirty="0" err="1" smtClean="0"/>
              <a:t>vs</a:t>
            </a:r>
            <a:r>
              <a:rPr lang="en-US" sz="2400" dirty="0" smtClean="0"/>
              <a:t> decrease 10.1%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(B-A/B: Relative increase = 100% </a:t>
            </a:r>
            <a:r>
              <a:rPr lang="en-US" sz="2400" dirty="0" err="1" smtClean="0">
                <a:solidFill>
                  <a:srgbClr val="FF0000"/>
                </a:solidFill>
              </a:rPr>
              <a:t>vs</a:t>
            </a:r>
            <a:r>
              <a:rPr lang="en-US" sz="2400" dirty="0" smtClean="0">
                <a:solidFill>
                  <a:srgbClr val="FF0000"/>
                </a:solidFill>
              </a:rPr>
              <a:t> decrease 50.5%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B/A: Risk ratio of dead = 2 </a:t>
            </a:r>
            <a:r>
              <a:rPr lang="en-US" sz="2400" dirty="0" err="1" smtClean="0"/>
              <a:t>vs</a:t>
            </a:r>
            <a:r>
              <a:rPr lang="en-US" sz="2400" dirty="0" smtClean="0"/>
              <a:t> Risk ratio of survival = 0.99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B/A: Odds ratio of dead = 2 </a:t>
            </a:r>
            <a:r>
              <a:rPr lang="en-US" sz="2400" dirty="0" err="1" smtClean="0">
                <a:solidFill>
                  <a:srgbClr val="FF0000"/>
                </a:solidFill>
              </a:rPr>
              <a:t>vs</a:t>
            </a:r>
            <a:r>
              <a:rPr lang="en-US" sz="2400" dirty="0" smtClean="0">
                <a:solidFill>
                  <a:srgbClr val="FF0000"/>
                </a:solidFill>
              </a:rPr>
              <a:t> Odds ratio of survival = 0.49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Reciprocal of RR = 0.5 </a:t>
            </a:r>
            <a:r>
              <a:rPr lang="en-US" sz="2400" dirty="0" err="1" smtClean="0"/>
              <a:t>vs</a:t>
            </a:r>
            <a:r>
              <a:rPr lang="en-US" sz="2400" dirty="0" smtClean="0"/>
              <a:t> Reciprocal of RR = 1.01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Reciprocal of OR = 0.5     </a:t>
            </a:r>
            <a:r>
              <a:rPr lang="en-US" sz="2400" dirty="0" err="1" smtClean="0">
                <a:solidFill>
                  <a:srgbClr val="FF0000"/>
                </a:solidFill>
              </a:rPr>
              <a:t>vs</a:t>
            </a:r>
            <a:r>
              <a:rPr lang="en-US" sz="2400" dirty="0" smtClean="0">
                <a:solidFill>
                  <a:srgbClr val="FF0000"/>
                </a:solidFill>
              </a:rPr>
              <a:t> Reciprocal of OR = 2.04</a:t>
            </a:r>
          </a:p>
          <a:p>
            <a:endParaRPr lang="en-US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7010400" y="6096000"/>
            <a:ext cx="609600" cy="381000"/>
          </a:xfrm>
          <a:prstGeom prst="round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3657600" y="6096000"/>
            <a:ext cx="609600" cy="381000"/>
          </a:xfrm>
          <a:prstGeom prst="round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02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RR </a:t>
            </a:r>
            <a:r>
              <a:rPr lang="en-US" dirty="0" err="1" smtClean="0"/>
              <a:t>vs</a:t>
            </a:r>
            <a:r>
              <a:rPr lang="en-US" dirty="0" smtClean="0"/>
              <a:t> OR by Incidence of the outcome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76400"/>
            <a:ext cx="7391400" cy="5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04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When can odds ratios mislead?</a:t>
            </a:r>
            <a:r>
              <a:rPr lang="en-US" sz="1800" b="1" dirty="0"/>
              <a:t/>
            </a:r>
            <a:br>
              <a:rPr lang="en-US" sz="1800" b="1" dirty="0"/>
            </a:br>
            <a:r>
              <a:rPr lang="en-US" sz="1800" dirty="0" err="1"/>
              <a:t>Huw</a:t>
            </a:r>
            <a:r>
              <a:rPr lang="en-US" sz="1800" dirty="0"/>
              <a:t> </a:t>
            </a:r>
            <a:r>
              <a:rPr lang="en-US" sz="1800" dirty="0" err="1"/>
              <a:t>Talfryn</a:t>
            </a:r>
            <a:r>
              <a:rPr lang="en-US" sz="1800" dirty="0"/>
              <a:t> Oakley Davies, Iain Kinloch Crombie, </a:t>
            </a:r>
            <a:r>
              <a:rPr lang="en-US" sz="1800" dirty="0" err="1"/>
              <a:t>Manouche</a:t>
            </a:r>
            <a:r>
              <a:rPr lang="en-US" sz="1800" dirty="0"/>
              <a:t> </a:t>
            </a:r>
            <a:r>
              <a:rPr lang="en-US" sz="1800" dirty="0" err="1" smtClean="0"/>
              <a:t>Tavakoli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b="1" dirty="0"/>
              <a:t>BMJ </a:t>
            </a:r>
            <a:r>
              <a:rPr lang="en-US" sz="1800" dirty="0"/>
              <a:t>VOLUME 316 28 MARCH </a:t>
            </a:r>
            <a:r>
              <a:rPr lang="en-US" sz="1800" dirty="0" smtClean="0"/>
              <a:t>1998 page 989</a:t>
            </a: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457200" y="1770995"/>
            <a:ext cx="8382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indent="-174625" algn="just">
              <a:buFont typeface="Arial" pitchFamily="34" charset="0"/>
              <a:buChar char="•"/>
            </a:pPr>
            <a:r>
              <a:rPr lang="en-US" sz="2000" dirty="0"/>
              <a:t>The difference between the </a:t>
            </a:r>
            <a:r>
              <a:rPr lang="en-US" sz="2000" dirty="0">
                <a:solidFill>
                  <a:srgbClr val="FF0000"/>
                </a:solidFill>
              </a:rPr>
              <a:t>odds ratio</a:t>
            </a:r>
            <a:r>
              <a:rPr lang="en-US" sz="2000" dirty="0"/>
              <a:t> and the </a:t>
            </a:r>
            <a:r>
              <a:rPr lang="en-US" sz="2000" dirty="0" smtClean="0">
                <a:solidFill>
                  <a:srgbClr val="FF0000"/>
                </a:solidFill>
              </a:rPr>
              <a:t>relative risk</a:t>
            </a:r>
            <a:r>
              <a:rPr lang="en-US" sz="2000" dirty="0" smtClean="0"/>
              <a:t> </a:t>
            </a:r>
            <a:r>
              <a:rPr lang="en-US" sz="2000" dirty="0"/>
              <a:t>depends on the risks (or odds) in both groups. </a:t>
            </a:r>
            <a:endParaRPr lang="en-US" sz="2000" dirty="0" smtClean="0"/>
          </a:p>
          <a:p>
            <a:pPr marL="174625" indent="-174625" algn="just">
              <a:buFont typeface="Arial" pitchFamily="34" charset="0"/>
              <a:buChar char="•"/>
            </a:pPr>
            <a:r>
              <a:rPr lang="en-US" sz="2000" dirty="0" smtClean="0"/>
              <a:t>Odds </a:t>
            </a:r>
            <a:r>
              <a:rPr lang="en-US" sz="2000" dirty="0"/>
              <a:t>ratios may be </a:t>
            </a:r>
            <a:r>
              <a:rPr lang="en-US" sz="2000" dirty="0" err="1"/>
              <a:t>non­intuitive</a:t>
            </a:r>
            <a:r>
              <a:rPr lang="en-US" sz="2000" dirty="0"/>
              <a:t> </a:t>
            </a:r>
            <a:r>
              <a:rPr lang="en-US" sz="2000" dirty="0" smtClean="0"/>
              <a:t>in interpretation, but </a:t>
            </a:r>
            <a:r>
              <a:rPr lang="en-US" sz="2000" dirty="0"/>
              <a:t>in almost all realistic cases interpreting them </a:t>
            </a:r>
            <a:r>
              <a:rPr lang="en-US" sz="2000" dirty="0" smtClean="0"/>
              <a:t>as though they </a:t>
            </a:r>
            <a:r>
              <a:rPr lang="en-US" sz="2000" dirty="0"/>
              <a:t>were relative risks is unlikely to </a:t>
            </a:r>
            <a:r>
              <a:rPr lang="en-US" sz="2000" dirty="0" smtClean="0"/>
              <a:t>change any </a:t>
            </a:r>
            <a:r>
              <a:rPr lang="en-US" sz="2000" dirty="0"/>
              <a:t>qualitative assessment of the study findings. </a:t>
            </a:r>
            <a:endParaRPr lang="en-US" sz="2000" dirty="0" smtClean="0"/>
          </a:p>
          <a:p>
            <a:pPr marL="174625" indent="-174625" algn="just">
              <a:buFont typeface="Arial" pitchFamily="34" charset="0"/>
              <a:buChar char="•"/>
            </a:pPr>
            <a:r>
              <a:rPr lang="en-US" sz="2000" dirty="0" smtClean="0"/>
              <a:t>The odds </a:t>
            </a:r>
            <a:r>
              <a:rPr lang="en-US" sz="2000" dirty="0"/>
              <a:t>ratio will always overstate the case </a:t>
            </a:r>
            <a:r>
              <a:rPr lang="en-US" sz="2000" dirty="0" smtClean="0"/>
              <a:t>when interpreted </a:t>
            </a:r>
            <a:r>
              <a:rPr lang="en-US" sz="2000" dirty="0"/>
              <a:t>as a relative risk, and the degree </a:t>
            </a:r>
            <a:r>
              <a:rPr lang="en-US" sz="2000" dirty="0" smtClean="0"/>
              <a:t>of overstatement </a:t>
            </a:r>
            <a:r>
              <a:rPr lang="en-US" sz="2000" dirty="0"/>
              <a:t>will increase as both the initial </a:t>
            </a:r>
            <a:r>
              <a:rPr lang="en-US" sz="2000" dirty="0" smtClean="0"/>
              <a:t>risk increases </a:t>
            </a:r>
            <a:r>
              <a:rPr lang="en-US" sz="2000" dirty="0"/>
              <a:t>and the size of any treatment effect </a:t>
            </a:r>
            <a:r>
              <a:rPr lang="en-US" sz="2000" dirty="0" smtClean="0"/>
              <a:t>increases. </a:t>
            </a:r>
          </a:p>
          <a:p>
            <a:pPr marL="174625" indent="-174625" algn="just">
              <a:buFont typeface="Arial" pitchFamily="34" charset="0"/>
              <a:buChar char="•"/>
            </a:pPr>
            <a:r>
              <a:rPr lang="en-US" sz="2000" dirty="0" smtClean="0"/>
              <a:t>However</a:t>
            </a:r>
            <a:r>
              <a:rPr lang="en-US" sz="2000" dirty="0"/>
              <a:t>, there is no point at which the degree of </a:t>
            </a:r>
            <a:r>
              <a:rPr lang="en-US" sz="2000" dirty="0" smtClean="0"/>
              <a:t>over­ statement </a:t>
            </a:r>
            <a:r>
              <a:rPr lang="en-US" sz="2000" dirty="0"/>
              <a:t>is likely to lead to qualitatively </a:t>
            </a:r>
            <a:r>
              <a:rPr lang="en-US" sz="2000" dirty="0" smtClean="0"/>
              <a:t>different judgments </a:t>
            </a:r>
            <a:r>
              <a:rPr lang="en-US" sz="2000" dirty="0"/>
              <a:t>about the study. </a:t>
            </a:r>
            <a:endParaRPr lang="en-US" sz="2000" dirty="0" smtClean="0"/>
          </a:p>
          <a:p>
            <a:pPr marL="174625" indent="-174625" algn="just">
              <a:buFont typeface="Arial" pitchFamily="34" charset="0"/>
              <a:buChar char="•"/>
            </a:pPr>
            <a:r>
              <a:rPr lang="en-US" sz="2000" dirty="0" smtClean="0"/>
              <a:t>Substantial discrepancies between </a:t>
            </a:r>
            <a:r>
              <a:rPr lang="en-US" sz="2000" dirty="0"/>
              <a:t>the odds ratio and the relative risk are </a:t>
            </a:r>
            <a:r>
              <a:rPr lang="en-US" sz="2000" dirty="0" smtClean="0"/>
              <a:t>seen only </a:t>
            </a:r>
            <a:r>
              <a:rPr lang="en-US" sz="2000" dirty="0"/>
              <a:t>when the effect sizes are large and the initial risk </a:t>
            </a:r>
            <a:r>
              <a:rPr lang="en-US" sz="2000" dirty="0" smtClean="0"/>
              <a:t>is high</a:t>
            </a:r>
            <a:r>
              <a:rPr lang="en-US" sz="2000" dirty="0"/>
              <a:t>. </a:t>
            </a:r>
            <a:endParaRPr lang="en-US" sz="2000" dirty="0" smtClean="0"/>
          </a:p>
          <a:p>
            <a:pPr marL="174625" indent="-174625" algn="just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Whether </a:t>
            </a:r>
            <a:r>
              <a:rPr lang="en-US" sz="2000" b="1" dirty="0">
                <a:solidFill>
                  <a:srgbClr val="FF0000"/>
                </a:solidFill>
              </a:rPr>
              <a:t>a large increase or a large decrease </a:t>
            </a:r>
            <a:r>
              <a:rPr lang="en-US" sz="2000" b="1" dirty="0" smtClean="0">
                <a:solidFill>
                  <a:srgbClr val="FF0000"/>
                </a:solidFill>
              </a:rPr>
              <a:t>in risk </a:t>
            </a:r>
            <a:r>
              <a:rPr lang="en-US" sz="2000" b="1" dirty="0">
                <a:solidFill>
                  <a:srgbClr val="FF0000"/>
                </a:solidFill>
              </a:rPr>
              <a:t>is indicated, our judgments are likely to be </a:t>
            </a:r>
            <a:r>
              <a:rPr lang="en-US" sz="2000" b="1" dirty="0" smtClean="0">
                <a:solidFill>
                  <a:srgbClr val="FF0000"/>
                </a:solidFill>
              </a:rPr>
              <a:t>the same—they </a:t>
            </a:r>
            <a:r>
              <a:rPr lang="en-US" sz="2000" b="1" dirty="0">
                <a:solidFill>
                  <a:srgbClr val="FF0000"/>
                </a:solidFill>
              </a:rPr>
              <a:t>are important effects.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08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Zhang &amp; Yu methods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282265" y="1219200"/>
                <a:ext cx="7247753" cy="43487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tabLst>
                    <a:tab pos="4462463" algn="l"/>
                    <a:tab pos="4800600" algn="l"/>
                  </a:tabLst>
                </a:pPr>
                <a:r>
                  <a:rPr lang="en-US" b="0" dirty="0" smtClean="0">
                    <a:latin typeface="Times New Roman" pitchFamily="18" charset="0"/>
                    <a:cs typeface="Times New Roman" pitchFamily="18" charset="0"/>
                  </a:rPr>
                  <a:t>Odds 	=	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P</m:t>
                        </m:r>
                      </m:num>
                      <m:den>
                        <m:r>
                          <a:rPr lang="en-US" b="0" i="0" smtClean="0">
                            <a:latin typeface="Cambria Math"/>
                          </a:rPr>
                          <m:t>(</m:t>
                        </m:r>
                        <m:r>
                          <a:rPr lang="en-US" b="0" i="0" smtClean="0">
                            <a:latin typeface="Cambria Math"/>
                          </a:rPr>
                          <m:t>1</m:t>
                        </m:r>
                        <m:r>
                          <a:rPr lang="en-US" b="0" i="0" smtClean="0">
                            <a:latin typeface="Cambria Math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P</m:t>
                        </m:r>
                        <m:r>
                          <a:rPr lang="en-US" b="0" i="0" smtClean="0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b="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tabLst>
                    <a:tab pos="4462463" algn="l"/>
                    <a:tab pos="4800600" algn="l"/>
                  </a:tabLst>
                </a:pPr>
                <a:endParaRPr lang="en-US" b="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tabLst>
                    <a:tab pos="4462463" algn="l"/>
                    <a:tab pos="4800600" algn="l"/>
                  </a:tabLst>
                </a:pPr>
                <a:r>
                  <a:rPr lang="en-US" b="0" dirty="0" smtClean="0">
                    <a:latin typeface="Times New Roman" pitchFamily="18" charset="0"/>
                    <a:cs typeface="Times New Roman" pitchFamily="18" charset="0"/>
                  </a:rPr>
                  <a:t>Odds of outcome among Exposed group 	=	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b="0" i="0" smtClean="0">
                            <a:latin typeface="Cambria Math"/>
                          </a:rPr>
                          <m:t>(</m:t>
                        </m:r>
                        <m:r>
                          <a:rPr lang="en-US" b="0" i="0" smtClean="0">
                            <a:latin typeface="Cambria Math"/>
                          </a:rPr>
                          <m:t>1</m:t>
                        </m:r>
                        <m:r>
                          <a:rPr lang="en-US" b="0" i="0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0" smtClean="0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b="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tabLst>
                    <a:tab pos="4462463" algn="l"/>
                    <a:tab pos="4800600" algn="l"/>
                  </a:tabLst>
                </a:pPr>
                <a:endParaRPr lang="en-US" b="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tabLst>
                    <a:tab pos="4462463" algn="l"/>
                    <a:tab pos="4800600" algn="l"/>
                  </a:tabLst>
                </a:pPr>
                <a:r>
                  <a:rPr lang="en-US" b="0" dirty="0" smtClean="0">
                    <a:latin typeface="Times New Roman" pitchFamily="18" charset="0"/>
                    <a:cs typeface="Times New Roman" pitchFamily="18" charset="0"/>
                  </a:rPr>
                  <a:t>Odds of outcome among Non-exposed group 	=	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b="0" i="0" smtClean="0">
                            <a:latin typeface="Cambria Math"/>
                          </a:rPr>
                          <m:t>(</m:t>
                        </m:r>
                        <m:r>
                          <a:rPr lang="en-US" b="0" i="0" smtClean="0">
                            <a:latin typeface="Cambria Math"/>
                          </a:rPr>
                          <m:t>1</m:t>
                        </m:r>
                        <m:r>
                          <a:rPr lang="en-US" b="0" i="0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b="0" i="0" smtClean="0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b="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tabLst>
                    <a:tab pos="4462463" algn="l"/>
                    <a:tab pos="4800600" algn="l"/>
                  </a:tabLst>
                </a:pP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tabLst>
                    <a:tab pos="1143000" algn="l"/>
                    <a:tab pos="1654175" algn="l"/>
                    <a:tab pos="2797175" algn="l"/>
                    <a:tab pos="3375025" algn="l"/>
                  </a:tabLst>
                </a:pPr>
                <a:r>
                  <a:rPr lang="en-US" b="0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dds ratio (OR)</a:t>
                </a:r>
                <a:r>
                  <a:rPr lang="en-US" b="0" dirty="0" smtClean="0">
                    <a:latin typeface="Times New Roman" pitchFamily="18" charset="0"/>
                    <a:cs typeface="Times New Roman" pitchFamily="18" charset="0"/>
                  </a:rPr>
                  <a:t>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</a:rPr>
                                  <m:t>P</m:t>
                                </m:r>
                              </m:e>
                              <m:sub>
                                <m:r>
                                  <a:rPr lang="en-US" b="0" i="0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0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US" b="0" i="0" smtClean="0">
                                <a:latin typeface="Cambria Math"/>
                              </a:rPr>
                              <m:t>1</m:t>
                            </m:r>
                            <m:r>
                              <a:rPr lang="en-US" b="0" i="0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</a:rPr>
                                  <m:t>P</m:t>
                                </m:r>
                              </m:e>
                              <m:sub>
                                <m:r>
                                  <a:rPr lang="en-US" b="0" i="0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0" smtClean="0">
                                <a:latin typeface="Cambria Math"/>
                              </a:rPr>
                              <m:t>)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</a:rPr>
                                  <m:t>P</m:t>
                                </m:r>
                              </m:e>
                              <m:sub>
                                <m:r>
                                  <a:rPr lang="en-US" b="0" i="0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0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US" b="0" i="0" smtClean="0">
                                <a:latin typeface="Cambria Math"/>
                              </a:rPr>
                              <m:t>1</m:t>
                            </m:r>
                            <m:r>
                              <a:rPr lang="en-US" b="0" i="0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</a:rPr>
                                  <m:t>P</m:t>
                                </m:r>
                              </m:e>
                              <m:sub>
                                <m:r>
                                  <a:rPr lang="en-US" b="0" i="0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b="0" i="0" smtClean="0">
                                <a:latin typeface="Cambria Math"/>
                              </a:rPr>
                              <m:t>)</m:t>
                            </m:r>
                          </m:den>
                        </m:f>
                      </m:den>
                    </m:f>
                    <m:r>
                      <a:rPr lang="en-US" b="0" i="0" smtClean="0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b="0" dirty="0" smtClean="0">
                    <a:latin typeface="Times New Roman" pitchFamily="18" charset="0"/>
                    <a:cs typeface="Times New Roman" pitchFamily="18" charset="0"/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b="0" i="0" smtClean="0">
                            <a:latin typeface="Cambria Math"/>
                          </a:rPr>
                          <m:t>(</m:t>
                        </m:r>
                        <m:r>
                          <a:rPr lang="en-US" b="0" i="0" smtClean="0">
                            <a:latin typeface="Cambria Math"/>
                          </a:rPr>
                          <m:t>1</m:t>
                        </m:r>
                        <m:r>
                          <a:rPr lang="en-US" b="0" i="0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0" smtClean="0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b="0" dirty="0" smtClean="0">
                    <a:latin typeface="Times New Roman" pitchFamily="18" charset="0"/>
                    <a:cs typeface="Times New Roman" pitchFamily="18" charset="0"/>
                  </a:rPr>
                  <a:t>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0" smtClean="0">
                            <a:latin typeface="Cambria Math"/>
                          </a:rPr>
                          <m:t>(</m:t>
                        </m:r>
                        <m:r>
                          <a:rPr lang="en-US" b="0" i="0" smtClean="0">
                            <a:latin typeface="Cambria Math"/>
                          </a:rPr>
                          <m:t>1</m:t>
                        </m:r>
                        <m:r>
                          <a:rPr lang="en-US" b="0" i="0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b="0" i="0" smtClean="0">
                            <a:latin typeface="Cambria Math"/>
                          </a:rPr>
                          <m:t>)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b="0" dirty="0" smtClean="0">
                    <a:latin typeface="Times New Roman" pitchFamily="18" charset="0"/>
                    <a:cs typeface="Times New Roman" pitchFamily="18" charset="0"/>
                  </a:rPr>
                  <a:t>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b="0" dirty="0" smtClean="0">
                    <a:latin typeface="Times New Roman" pitchFamily="18" charset="0"/>
                    <a:cs typeface="Times New Roman" pitchFamily="18" charset="0"/>
                  </a:rPr>
                  <a:t>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0" smtClean="0">
                            <a:latin typeface="Cambria Math"/>
                          </a:rPr>
                          <m:t>(</m:t>
                        </m:r>
                        <m:r>
                          <a:rPr lang="en-US" b="0" i="0" smtClean="0">
                            <a:latin typeface="Cambria Math"/>
                          </a:rPr>
                          <m:t>1</m:t>
                        </m:r>
                        <m:r>
                          <a:rPr lang="en-US" b="0" i="0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b="0" i="0" smtClean="0">
                            <a:latin typeface="Cambria Math"/>
                          </a:rPr>
                          <m:t>)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en-US" b="0" i="0" smtClean="0">
                            <a:latin typeface="Cambria Math"/>
                          </a:rPr>
                          <m:t>(</m:t>
                        </m:r>
                        <m:r>
                          <a:rPr lang="en-US" b="0" i="0" smtClean="0">
                            <a:latin typeface="Cambria Math"/>
                          </a:rPr>
                          <m:t>1</m:t>
                        </m:r>
                        <m:r>
                          <a:rPr lang="en-US" b="0" i="0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0" smtClean="0">
                            <a:latin typeface="Cambria Math"/>
                          </a:rPr>
                          <m:t>)</m:t>
                        </m:r>
                      </m:den>
                    </m:f>
                    <m:r>
                      <m:rPr>
                        <m:nor/>
                      </m:rPr>
                      <a:rPr lang="en-US" b="0" i="0" smtClean="0"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en-US" b="0" dirty="0" smtClean="0">
                        <a:latin typeface="Times New Roman" pitchFamily="18" charset="0"/>
                        <a:cs typeface="Times New Roman" pitchFamily="18" charset="0"/>
                      </a:rPr>
                      <m:t>= 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RR</m:t>
                    </m:r>
                    <m:r>
                      <m:rPr>
                        <m:nor/>
                      </m:rPr>
                      <a:rPr lang="en-US" b="0" dirty="0" smtClean="0">
                        <a:latin typeface="Times New Roman" pitchFamily="18" charset="0"/>
                        <a:cs typeface="Times New Roman" pitchFamily="18" charset="0"/>
                      </a:rPr>
                      <m:t> × 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0" smtClean="0">
                            <a:latin typeface="Cambria Math"/>
                          </a:rPr>
                          <m:t>(</m:t>
                        </m:r>
                        <m:r>
                          <a:rPr lang="en-US" b="0" i="0" smtClean="0">
                            <a:latin typeface="Cambria Math"/>
                          </a:rPr>
                          <m:t>1</m:t>
                        </m:r>
                        <m:r>
                          <a:rPr lang="en-US" b="0" i="0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b="0" i="0" smtClean="0">
                            <a:latin typeface="Cambria Math"/>
                          </a:rPr>
                          <m:t>)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en-US" b="0" i="0" smtClean="0">
                            <a:latin typeface="Cambria Math"/>
                          </a:rPr>
                          <m:t>(</m:t>
                        </m:r>
                        <m:r>
                          <a:rPr lang="en-US" b="0" i="0" smtClean="0">
                            <a:latin typeface="Cambria Math"/>
                          </a:rPr>
                          <m:t>1</m:t>
                        </m:r>
                        <m:r>
                          <a:rPr lang="en-US" b="0" i="0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0" smtClean="0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b="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tabLst>
                    <a:tab pos="4462463" algn="l"/>
                    <a:tab pos="4800600" algn="l"/>
                  </a:tabLst>
                </a:pP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tabLst>
                    <a:tab pos="4462463" algn="l"/>
                    <a:tab pos="4800600" algn="l"/>
                  </a:tabLst>
                </a:pPr>
                <a:r>
                  <a:rPr lang="en-US" b="0" dirty="0" smtClean="0"/>
                  <a:t>Therefore, RR   =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 = 	=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OR</m:t>
                        </m:r>
                      </m:num>
                      <m:den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0" smtClean="0">
                                <a:latin typeface="Cambria Math"/>
                              </a:rPr>
                              <m:t>1</m:t>
                            </m:r>
                            <m:r>
                              <a:rPr lang="en-US" b="0" i="0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</a:rPr>
                                  <m:t>P</m:t>
                                </m:r>
                              </m:e>
                              <m:sub>
                                <m:r>
                                  <a:rPr lang="en-US" b="0" i="0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b="0" i="0" smtClean="0">
                            <a:latin typeface="Cambria Math"/>
                          </a:rPr>
                          <m:t>+(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b="0" i="0" smtClean="0">
                            <a:latin typeface="Cambria Math"/>
                          </a:rPr>
                          <m:t>×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OR</m:t>
                        </m:r>
                        <m:r>
                          <a:rPr lang="en-US" b="0" i="0" smtClean="0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tabLst>
                    <a:tab pos="4462463" algn="l"/>
                    <a:tab pos="4800600" algn="l"/>
                  </a:tabLst>
                </a:pP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tabLst>
                    <a:tab pos="4462463" algn="l"/>
                    <a:tab pos="4800600" algn="l"/>
                  </a:tabLst>
                </a:pP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RR	=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OR</m:t>
                        </m:r>
                      </m:num>
                      <m:den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0" smtClean="0">
                                <a:latin typeface="Cambria Math"/>
                              </a:rPr>
                              <m:t>1</m:t>
                            </m:r>
                            <m:r>
                              <a:rPr lang="en-US" b="0" i="0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/>
                                  </a:rPr>
                                  <m:t>P</m:t>
                                </m:r>
                              </m:e>
                              <m:sub>
                                <m:r>
                                  <a:rPr lang="en-US" b="0" i="0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b="0" i="0" smtClean="0">
                            <a:latin typeface="Cambria Math"/>
                          </a:rPr>
                          <m:t>+(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b="0" i="0" smtClean="0">
                            <a:latin typeface="Cambria Math"/>
                          </a:rPr>
                          <m:t>×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OR</m:t>
                        </m:r>
                        <m:r>
                          <a:rPr lang="en-US" b="0" i="0" smtClean="0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2265" y="1219200"/>
                <a:ext cx="7247753" cy="4348755"/>
              </a:xfrm>
              <a:prstGeom prst="rect">
                <a:avLst/>
              </a:prstGeom>
              <a:blipFill rotWithShape="1">
                <a:blip r:embed="rId2"/>
                <a:stretch>
                  <a:fillRect l="-6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295400" y="5754469"/>
                <a:ext cx="656237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𝐼𝑛𝑐𝑖𝑑𝑒𝑛𝑐𝑒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𝑜𝑓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  <m:r>
                        <a:rPr lang="en-US" b="0" i="1" smtClean="0">
                          <a:latin typeface="Cambria Math"/>
                        </a:rPr>
                        <m:t>h</m:t>
                      </m:r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𝑜𝑢𝑡𝑐𝑜𝑚𝑒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𝑖𝑛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  <m:r>
                        <a:rPr lang="en-US" b="0" i="1" smtClean="0">
                          <a:latin typeface="Cambria Math"/>
                        </a:rPr>
                        <m:t>h</m:t>
                      </m:r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𝑛𝑜𝑛</m:t>
                      </m:r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𝑒𝑥𝑝𝑜𝑠𝑢𝑟𝑒𝑑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𝑔𝑟𝑜𝑢𝑝</m:t>
                      </m:r>
                    </m:oMath>
                  </m:oMathPara>
                </a14:m>
                <a:endParaRPr lang="en-US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r>
                        <a:rPr lang="en-US" b="0" i="1" smtClean="0">
                          <a:latin typeface="Cambria Math"/>
                        </a:rPr>
                        <m:t>𝐼𝑛𝑐𝑖𝑑𝑒𝑛𝑐𝑒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𝑜𝑓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  <m:r>
                        <a:rPr lang="en-US" b="0" i="1" smtClean="0">
                          <a:latin typeface="Cambria Math"/>
                        </a:rPr>
                        <m:t>h</m:t>
                      </m:r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𝑜𝑢𝑡𝑐𝑜𝑚𝑒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𝑖𝑛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  <m:r>
                        <a:rPr lang="en-US" b="0" i="1" smtClean="0">
                          <a:latin typeface="Cambria Math"/>
                        </a:rPr>
                        <m:t>h</m:t>
                      </m:r>
                      <m:r>
                        <a:rPr lang="en-US" b="0" i="1" smtClean="0">
                          <a:latin typeface="Cambria Math"/>
                        </a:rPr>
                        <m:t>𝑒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𝑒𝑥𝑝𝑜𝑠𝑢𝑟𝑒𝑑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𝑔𝑟𝑜𝑢𝑝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5754469"/>
                <a:ext cx="6562374" cy="646331"/>
              </a:xfrm>
              <a:prstGeom prst="rect">
                <a:avLst/>
              </a:prstGeom>
              <a:blipFill rotWithShape="1">
                <a:blip r:embed="rId3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16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066800" y="4953000"/>
            <a:ext cx="6629400" cy="614955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55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Zhang &amp; Yu methods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588532"/>
            <a:ext cx="8077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462463" algn="l"/>
                <a:tab pos="4800600" algn="l"/>
              </a:tabLst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Several authors argued the methods: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285750">
              <a:buFont typeface="Wingdings" pitchFamily="2" charset="2"/>
              <a:buChar char="q"/>
              <a:tabLst>
                <a:tab pos="4462463" algn="l"/>
                <a:tab pos="4800600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Over simplifications and error in some situation </a:t>
            </a:r>
          </a:p>
          <a:p>
            <a:pPr marL="514350" indent="-285750">
              <a:buFont typeface="Wingdings" pitchFamily="2" charset="2"/>
              <a:buChar char="q"/>
              <a:tabLst>
                <a:tab pos="4462463" algn="l"/>
                <a:tab pos="4800600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Invalid when presentation of interaction effect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[Louise-Anne McNutt, Jean-Paul </a:t>
            </a:r>
            <a:r>
              <a:rPr lang="en-US" sz="2400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Hafner</a:t>
            </a:r>
            <a:r>
              <a:rPr lang="en-US" sz="24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Xiaonan</a:t>
            </a:r>
            <a:r>
              <a:rPr lang="en-US" sz="24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Xue</a:t>
            </a:r>
            <a:r>
              <a:rPr lang="en-US" sz="24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JAMA. 1999;282(6):529]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285750">
              <a:buFont typeface="Wingdings" pitchFamily="2" charset="2"/>
              <a:buChar char="q"/>
              <a:tabLst>
                <a:tab pos="4462463" algn="l"/>
                <a:tab pos="4800600" algn="l"/>
              </a:tabLst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Invalid in high incidence </a:t>
            </a:r>
            <a:r>
              <a:rPr lang="en-US" sz="24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4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Louise-Anne </a:t>
            </a:r>
            <a:r>
              <a:rPr lang="en-US" sz="24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McNutt, </a:t>
            </a:r>
            <a:r>
              <a:rPr lang="en-US" sz="2400" i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Chuntao</a:t>
            </a:r>
            <a:r>
              <a:rPr lang="en-US" sz="24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Wu, </a:t>
            </a:r>
            <a:r>
              <a:rPr lang="en-US" sz="2400" i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Xiaonan</a:t>
            </a:r>
            <a:r>
              <a:rPr lang="en-US" sz="24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Xue</a:t>
            </a:r>
            <a:r>
              <a:rPr lang="en-US" sz="24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and Jean Paul </a:t>
            </a:r>
            <a:r>
              <a:rPr lang="en-US" sz="2400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Hafner</a:t>
            </a:r>
            <a:r>
              <a:rPr lang="en-US" sz="24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AJE 157, No.10, P.940-943 ]</a:t>
            </a:r>
          </a:p>
          <a:p>
            <a:pPr>
              <a:tabLst>
                <a:tab pos="4462463" algn="l"/>
                <a:tab pos="4800600" algn="l"/>
              </a:tabLst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462463" algn="l"/>
                <a:tab pos="4800600" algn="l"/>
              </a:tabLst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Solution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-&gt; Adjusted RR using  log-binomial regression, or Poisson regression with robust variance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31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RR has a more natural interpretation but cannot be calculated from a cross-sectional and case-control study</a:t>
            </a:r>
          </a:p>
          <a:p>
            <a:r>
              <a:rPr lang="en-US" dirty="0" smtClean="0"/>
              <a:t>For any research, there are two ways to calculate RR</a:t>
            </a:r>
          </a:p>
          <a:p>
            <a:r>
              <a:rPr lang="en-US" dirty="0" smtClean="0"/>
              <a:t>The OR treats both side of event symmetrically and suitable for any study designs</a:t>
            </a:r>
          </a:p>
          <a:p>
            <a:r>
              <a:rPr lang="en-US" dirty="0" smtClean="0"/>
              <a:t>Interpretation OR requires cautions, in particular, a study involving common event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04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kumimoji="1" lang="th-TH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Accrual, Follow-up, and Event</a:t>
            </a:r>
          </a:p>
        </p:txBody>
      </p:sp>
      <p:sp>
        <p:nvSpPr>
          <p:cNvPr id="16387" name="Text Box 8"/>
          <p:cNvSpPr txBox="1">
            <a:spLocks noChangeArrowheads="1"/>
          </p:cNvSpPr>
          <p:nvPr/>
        </p:nvSpPr>
        <p:spPr bwMode="auto">
          <a:xfrm>
            <a:off x="441325" y="1830388"/>
            <a:ext cx="4460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en-US" sz="2800" b="1">
                <a:solidFill>
                  <a:schemeClr val="tx2"/>
                </a:solidFill>
                <a:latin typeface="Angsana New" pitchFamily="18" charset="-34"/>
              </a:rPr>
              <a:t>ID</a:t>
            </a:r>
            <a:endParaRPr lang="th-TH" sz="2800">
              <a:latin typeface="Angsana New" pitchFamily="18" charset="-34"/>
            </a:endParaRPr>
          </a:p>
        </p:txBody>
      </p:sp>
      <p:grpSp>
        <p:nvGrpSpPr>
          <p:cNvPr id="16388" name="Group 30"/>
          <p:cNvGrpSpPr>
            <a:grpSpLocks/>
          </p:cNvGrpSpPr>
          <p:nvPr/>
        </p:nvGrpSpPr>
        <p:grpSpPr bwMode="auto">
          <a:xfrm>
            <a:off x="1524000" y="1600200"/>
            <a:ext cx="6553200" cy="533400"/>
            <a:chOff x="960" y="1056"/>
            <a:chExt cx="4128" cy="336"/>
          </a:xfrm>
        </p:grpSpPr>
        <p:sp>
          <p:nvSpPr>
            <p:cNvPr id="16419" name="Line 7"/>
            <p:cNvSpPr>
              <a:spLocks noChangeShapeType="1"/>
            </p:cNvSpPr>
            <p:nvPr/>
          </p:nvSpPr>
          <p:spPr bwMode="auto">
            <a:xfrm>
              <a:off x="960" y="1344"/>
              <a:ext cx="41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0" name="Text Box 9"/>
            <p:cNvSpPr txBox="1">
              <a:spLocks noChangeArrowheads="1"/>
            </p:cNvSpPr>
            <p:nvPr/>
          </p:nvSpPr>
          <p:spPr bwMode="auto">
            <a:xfrm>
              <a:off x="1152" y="1056"/>
              <a:ext cx="3815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ngsana New" pitchFamily="18" charset="-34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ngsana New" pitchFamily="18" charset="-34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ngsana New" pitchFamily="18" charset="-34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ngsana New" pitchFamily="18" charset="-34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  <a:cs typeface="Angsana New" pitchFamily="18" charset="-34"/>
                </a:defRPr>
              </a:lvl9pPr>
            </a:lstStyle>
            <a:p>
              <a:r>
                <a:rPr lang="th-TH" sz="2800">
                  <a:latin typeface="Angsana New" pitchFamily="18" charset="-34"/>
                </a:rPr>
                <a:t>   2</a:t>
              </a:r>
              <a:r>
                <a:rPr lang="en-US" sz="2800">
                  <a:latin typeface="Angsana New" pitchFamily="18" charset="-34"/>
                </a:rPr>
                <a:t>009</a:t>
              </a:r>
              <a:r>
                <a:rPr lang="th-TH" sz="2800">
                  <a:latin typeface="Angsana New" pitchFamily="18" charset="-34"/>
                </a:rPr>
                <a:t>                       2</a:t>
              </a:r>
              <a:r>
                <a:rPr lang="en-US" sz="2800">
                  <a:latin typeface="Angsana New" pitchFamily="18" charset="-34"/>
                </a:rPr>
                <a:t>010</a:t>
              </a:r>
              <a:r>
                <a:rPr lang="th-TH" sz="2800">
                  <a:latin typeface="Angsana New" pitchFamily="18" charset="-34"/>
                </a:rPr>
                <a:t>                    2</a:t>
              </a:r>
              <a:r>
                <a:rPr lang="en-US" sz="2800">
                  <a:latin typeface="Angsana New" pitchFamily="18" charset="-34"/>
                </a:rPr>
                <a:t>011</a:t>
              </a:r>
              <a:r>
                <a:rPr lang="th-TH" sz="2800">
                  <a:latin typeface="Angsana New" pitchFamily="18" charset="-34"/>
                </a:rPr>
                <a:t>                     2</a:t>
              </a:r>
              <a:r>
                <a:rPr lang="en-US" sz="2800">
                  <a:latin typeface="Angsana New" pitchFamily="18" charset="-34"/>
                </a:rPr>
                <a:t>012</a:t>
              </a:r>
              <a:endParaRPr lang="th-TH" sz="2800">
                <a:latin typeface="Angsana New" pitchFamily="18" charset="-34"/>
              </a:endParaRPr>
            </a:p>
          </p:txBody>
        </p:sp>
        <p:sp>
          <p:nvSpPr>
            <p:cNvPr id="16421" name="Line 10"/>
            <p:cNvSpPr>
              <a:spLocks noChangeShapeType="1"/>
            </p:cNvSpPr>
            <p:nvPr/>
          </p:nvSpPr>
          <p:spPr bwMode="auto">
            <a:xfrm>
              <a:off x="960" y="129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2" name="Line 11"/>
            <p:cNvSpPr>
              <a:spLocks noChangeShapeType="1"/>
            </p:cNvSpPr>
            <p:nvPr/>
          </p:nvSpPr>
          <p:spPr bwMode="auto">
            <a:xfrm>
              <a:off x="1968" y="129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3" name="Line 12"/>
            <p:cNvSpPr>
              <a:spLocks noChangeShapeType="1"/>
            </p:cNvSpPr>
            <p:nvPr/>
          </p:nvSpPr>
          <p:spPr bwMode="auto">
            <a:xfrm>
              <a:off x="3024" y="129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4" name="Line 13"/>
            <p:cNvSpPr>
              <a:spLocks noChangeShapeType="1"/>
            </p:cNvSpPr>
            <p:nvPr/>
          </p:nvSpPr>
          <p:spPr bwMode="auto">
            <a:xfrm>
              <a:off x="4080" y="129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5" name="Line 14"/>
            <p:cNvSpPr>
              <a:spLocks noChangeShapeType="1"/>
            </p:cNvSpPr>
            <p:nvPr/>
          </p:nvSpPr>
          <p:spPr bwMode="auto">
            <a:xfrm>
              <a:off x="5088" y="129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389" name="Line 15"/>
          <p:cNvSpPr>
            <a:spLocks noChangeShapeType="1"/>
          </p:cNvSpPr>
          <p:nvPr/>
        </p:nvSpPr>
        <p:spPr bwMode="auto">
          <a:xfrm>
            <a:off x="1524000" y="2514600"/>
            <a:ext cx="0" cy="29718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Line 16"/>
          <p:cNvSpPr>
            <a:spLocks noChangeShapeType="1"/>
          </p:cNvSpPr>
          <p:nvPr/>
        </p:nvSpPr>
        <p:spPr bwMode="auto">
          <a:xfrm>
            <a:off x="8077200" y="2514600"/>
            <a:ext cx="0" cy="29718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Text Box 17"/>
          <p:cNvSpPr txBox="1">
            <a:spLocks noChangeArrowheads="1"/>
          </p:cNvSpPr>
          <p:nvPr/>
        </p:nvSpPr>
        <p:spPr bwMode="auto">
          <a:xfrm>
            <a:off x="914400" y="2133600"/>
            <a:ext cx="16605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en-US" sz="2800">
                <a:latin typeface="Angsana New" pitchFamily="18" charset="-34"/>
              </a:rPr>
              <a:t>Begin the study</a:t>
            </a:r>
            <a:endParaRPr lang="th-TH" sz="2800">
              <a:latin typeface="Angsana New" pitchFamily="18" charset="-34"/>
            </a:endParaRPr>
          </a:p>
        </p:txBody>
      </p:sp>
      <p:sp>
        <p:nvSpPr>
          <p:cNvPr id="16392" name="Text Box 18"/>
          <p:cNvSpPr txBox="1">
            <a:spLocks noChangeArrowheads="1"/>
          </p:cNvSpPr>
          <p:nvPr/>
        </p:nvSpPr>
        <p:spPr bwMode="auto">
          <a:xfrm>
            <a:off x="7162800" y="2133600"/>
            <a:ext cx="17303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en-US" sz="2800">
                <a:latin typeface="Angsana New" pitchFamily="18" charset="-34"/>
              </a:rPr>
              <a:t>End of the study</a:t>
            </a:r>
            <a:endParaRPr lang="th-TH" sz="2800">
              <a:latin typeface="Angsana New" pitchFamily="18" charset="-34"/>
            </a:endParaRPr>
          </a:p>
        </p:txBody>
      </p:sp>
      <p:sp>
        <p:nvSpPr>
          <p:cNvPr id="16393" name="Line 19"/>
          <p:cNvSpPr>
            <a:spLocks noChangeShapeType="1"/>
          </p:cNvSpPr>
          <p:nvPr/>
        </p:nvSpPr>
        <p:spPr bwMode="auto">
          <a:xfrm>
            <a:off x="1752600" y="2819400"/>
            <a:ext cx="6629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4" name="Line 21"/>
          <p:cNvSpPr>
            <a:spLocks noChangeShapeType="1"/>
          </p:cNvSpPr>
          <p:nvPr/>
        </p:nvSpPr>
        <p:spPr bwMode="auto">
          <a:xfrm>
            <a:off x="2133600" y="3276600"/>
            <a:ext cx="3048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395" name="Group 24"/>
          <p:cNvGrpSpPr>
            <a:grpSpLocks/>
          </p:cNvGrpSpPr>
          <p:nvPr/>
        </p:nvGrpSpPr>
        <p:grpSpPr bwMode="auto">
          <a:xfrm>
            <a:off x="2667000" y="3657600"/>
            <a:ext cx="1752600" cy="152400"/>
            <a:chOff x="1296" y="2112"/>
            <a:chExt cx="2832" cy="96"/>
          </a:xfrm>
        </p:grpSpPr>
        <p:sp>
          <p:nvSpPr>
            <p:cNvPr id="16417" name="Line 22"/>
            <p:cNvSpPr>
              <a:spLocks noChangeShapeType="1"/>
            </p:cNvSpPr>
            <p:nvPr/>
          </p:nvSpPr>
          <p:spPr bwMode="auto">
            <a:xfrm>
              <a:off x="1296" y="2160"/>
              <a:ext cx="28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8" name="Line 23"/>
            <p:cNvSpPr>
              <a:spLocks noChangeShapeType="1"/>
            </p:cNvSpPr>
            <p:nvPr/>
          </p:nvSpPr>
          <p:spPr bwMode="auto">
            <a:xfrm>
              <a:off x="4128" y="2112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396" name="Line 25"/>
          <p:cNvSpPr>
            <a:spLocks noChangeShapeType="1"/>
          </p:cNvSpPr>
          <p:nvPr/>
        </p:nvSpPr>
        <p:spPr bwMode="auto">
          <a:xfrm>
            <a:off x="4724400" y="4648200"/>
            <a:ext cx="3581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397" name="Group 29"/>
          <p:cNvGrpSpPr>
            <a:grpSpLocks/>
          </p:cNvGrpSpPr>
          <p:nvPr/>
        </p:nvGrpSpPr>
        <p:grpSpPr bwMode="auto">
          <a:xfrm>
            <a:off x="1600200" y="4114800"/>
            <a:ext cx="5486400" cy="152400"/>
            <a:chOff x="1008" y="2736"/>
            <a:chExt cx="3456" cy="96"/>
          </a:xfrm>
        </p:grpSpPr>
        <p:sp>
          <p:nvSpPr>
            <p:cNvPr id="16415" name="Line 26"/>
            <p:cNvSpPr>
              <a:spLocks noChangeShapeType="1"/>
            </p:cNvSpPr>
            <p:nvPr/>
          </p:nvSpPr>
          <p:spPr bwMode="auto">
            <a:xfrm>
              <a:off x="1008" y="2784"/>
              <a:ext cx="34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6" name="Line 28"/>
            <p:cNvSpPr>
              <a:spLocks noChangeShapeType="1"/>
            </p:cNvSpPr>
            <p:nvPr/>
          </p:nvSpPr>
          <p:spPr bwMode="auto">
            <a:xfrm>
              <a:off x="4464" y="27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398" name="Line 31"/>
          <p:cNvSpPr>
            <a:spLocks noChangeShapeType="1"/>
          </p:cNvSpPr>
          <p:nvPr/>
        </p:nvSpPr>
        <p:spPr bwMode="auto">
          <a:xfrm>
            <a:off x="4343400" y="5105400"/>
            <a:ext cx="1676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9" name="Text Box 32"/>
          <p:cNvSpPr txBox="1">
            <a:spLocks noChangeArrowheads="1"/>
          </p:cNvSpPr>
          <p:nvPr/>
        </p:nvSpPr>
        <p:spPr bwMode="auto">
          <a:xfrm>
            <a:off x="4419600" y="3429000"/>
            <a:ext cx="712788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en-US" sz="2800" b="1">
                <a:latin typeface="Angsana New" pitchFamily="18" charset="-34"/>
              </a:rPr>
              <a:t>Dead</a:t>
            </a:r>
            <a:endParaRPr lang="th-TH" sz="2800" b="1">
              <a:latin typeface="Angsana New" pitchFamily="18" charset="-34"/>
            </a:endParaRPr>
          </a:p>
        </p:txBody>
      </p:sp>
      <p:sp>
        <p:nvSpPr>
          <p:cNvPr id="16400" name="Text Box 33"/>
          <p:cNvSpPr txBox="1">
            <a:spLocks noChangeArrowheads="1"/>
          </p:cNvSpPr>
          <p:nvPr/>
        </p:nvSpPr>
        <p:spPr bwMode="auto">
          <a:xfrm>
            <a:off x="7086600" y="3886200"/>
            <a:ext cx="712788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en-US" sz="2800" b="1">
                <a:latin typeface="Angsana New" pitchFamily="18" charset="-34"/>
              </a:rPr>
              <a:t>Dead</a:t>
            </a:r>
            <a:endParaRPr lang="th-TH" sz="2800" b="1">
              <a:latin typeface="Angsana New" pitchFamily="18" charset="-34"/>
            </a:endParaRPr>
          </a:p>
        </p:txBody>
      </p:sp>
      <p:sp>
        <p:nvSpPr>
          <p:cNvPr id="16401" name="Line 34"/>
          <p:cNvSpPr>
            <a:spLocks noChangeShapeType="1"/>
          </p:cNvSpPr>
          <p:nvPr/>
        </p:nvSpPr>
        <p:spPr bwMode="auto">
          <a:xfrm>
            <a:off x="4800600" y="2514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02" name="Text Box 36"/>
          <p:cNvSpPr txBox="1">
            <a:spLocks noChangeArrowheads="1"/>
          </p:cNvSpPr>
          <p:nvPr/>
        </p:nvSpPr>
        <p:spPr bwMode="auto">
          <a:xfrm>
            <a:off x="914400" y="5334000"/>
            <a:ext cx="16192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en-US" sz="2800">
                <a:latin typeface="Angsana New" pitchFamily="18" charset="-34"/>
              </a:rPr>
              <a:t>Start of accrual</a:t>
            </a:r>
            <a:endParaRPr lang="th-TH" sz="2800">
              <a:latin typeface="Angsana New" pitchFamily="18" charset="-34"/>
            </a:endParaRPr>
          </a:p>
        </p:txBody>
      </p:sp>
      <p:sp>
        <p:nvSpPr>
          <p:cNvPr id="16403" name="Text Box 37"/>
          <p:cNvSpPr txBox="1">
            <a:spLocks noChangeArrowheads="1"/>
          </p:cNvSpPr>
          <p:nvPr/>
        </p:nvSpPr>
        <p:spPr bwMode="auto">
          <a:xfrm>
            <a:off x="4038600" y="5334000"/>
            <a:ext cx="15541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en-US" sz="2800">
                <a:latin typeface="Angsana New" pitchFamily="18" charset="-34"/>
              </a:rPr>
              <a:t>End of accrual</a:t>
            </a:r>
            <a:endParaRPr lang="th-TH" sz="2800">
              <a:latin typeface="Angsana New" pitchFamily="18" charset="-34"/>
            </a:endParaRPr>
          </a:p>
        </p:txBody>
      </p:sp>
      <p:sp>
        <p:nvSpPr>
          <p:cNvPr id="16404" name="Text Box 38"/>
          <p:cNvSpPr txBox="1">
            <a:spLocks noChangeArrowheads="1"/>
          </p:cNvSpPr>
          <p:nvPr/>
        </p:nvSpPr>
        <p:spPr bwMode="auto">
          <a:xfrm>
            <a:off x="7010400" y="5334000"/>
            <a:ext cx="18002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en-US" sz="2800">
                <a:latin typeface="Angsana New" pitchFamily="18" charset="-34"/>
              </a:rPr>
              <a:t>End of follow-up</a:t>
            </a:r>
            <a:endParaRPr lang="th-TH" sz="2800">
              <a:latin typeface="Angsana New" pitchFamily="18" charset="-34"/>
            </a:endParaRPr>
          </a:p>
        </p:txBody>
      </p:sp>
      <p:sp>
        <p:nvSpPr>
          <p:cNvPr id="16405" name="Text Box 39"/>
          <p:cNvSpPr txBox="1">
            <a:spLocks noChangeArrowheads="1"/>
          </p:cNvSpPr>
          <p:nvPr/>
        </p:nvSpPr>
        <p:spPr bwMode="auto">
          <a:xfrm>
            <a:off x="533400" y="2438400"/>
            <a:ext cx="301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 b="1">
                <a:solidFill>
                  <a:schemeClr val="tx2"/>
                </a:solidFill>
                <a:latin typeface="Angsana New" pitchFamily="18" charset="-34"/>
              </a:rPr>
              <a:t>1</a:t>
            </a:r>
            <a:endParaRPr lang="th-TH" sz="2800">
              <a:latin typeface="Angsana New" pitchFamily="18" charset="-34"/>
            </a:endParaRPr>
          </a:p>
        </p:txBody>
      </p:sp>
      <p:sp>
        <p:nvSpPr>
          <p:cNvPr id="16406" name="Text Box 40"/>
          <p:cNvSpPr txBox="1">
            <a:spLocks noChangeArrowheads="1"/>
          </p:cNvSpPr>
          <p:nvPr/>
        </p:nvSpPr>
        <p:spPr bwMode="auto">
          <a:xfrm>
            <a:off x="533400" y="2895600"/>
            <a:ext cx="301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 b="1">
                <a:solidFill>
                  <a:schemeClr val="tx2"/>
                </a:solidFill>
                <a:latin typeface="Angsana New" pitchFamily="18" charset="-34"/>
              </a:rPr>
              <a:t>2</a:t>
            </a:r>
            <a:endParaRPr lang="th-TH" sz="2800">
              <a:latin typeface="Angsana New" pitchFamily="18" charset="-34"/>
            </a:endParaRPr>
          </a:p>
        </p:txBody>
      </p:sp>
      <p:sp>
        <p:nvSpPr>
          <p:cNvPr id="16407" name="Text Box 41"/>
          <p:cNvSpPr txBox="1">
            <a:spLocks noChangeArrowheads="1"/>
          </p:cNvSpPr>
          <p:nvPr/>
        </p:nvSpPr>
        <p:spPr bwMode="auto">
          <a:xfrm>
            <a:off x="533400" y="3352800"/>
            <a:ext cx="301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 b="1">
                <a:solidFill>
                  <a:schemeClr val="tx2"/>
                </a:solidFill>
                <a:latin typeface="Angsana New" pitchFamily="18" charset="-34"/>
              </a:rPr>
              <a:t>3</a:t>
            </a:r>
            <a:endParaRPr lang="th-TH" sz="2800">
              <a:latin typeface="Angsana New" pitchFamily="18" charset="-34"/>
            </a:endParaRPr>
          </a:p>
        </p:txBody>
      </p:sp>
      <p:sp>
        <p:nvSpPr>
          <p:cNvPr id="16408" name="Text Box 42"/>
          <p:cNvSpPr txBox="1">
            <a:spLocks noChangeArrowheads="1"/>
          </p:cNvSpPr>
          <p:nvPr/>
        </p:nvSpPr>
        <p:spPr bwMode="auto">
          <a:xfrm>
            <a:off x="533400" y="3886200"/>
            <a:ext cx="301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 b="1">
                <a:solidFill>
                  <a:schemeClr val="tx2"/>
                </a:solidFill>
                <a:latin typeface="Angsana New" pitchFamily="18" charset="-34"/>
              </a:rPr>
              <a:t>4</a:t>
            </a:r>
            <a:endParaRPr lang="th-TH" sz="2800">
              <a:latin typeface="Angsana New" pitchFamily="18" charset="-34"/>
            </a:endParaRPr>
          </a:p>
        </p:txBody>
      </p:sp>
      <p:sp>
        <p:nvSpPr>
          <p:cNvPr id="16409" name="Text Box 43"/>
          <p:cNvSpPr txBox="1">
            <a:spLocks noChangeArrowheads="1"/>
          </p:cNvSpPr>
          <p:nvPr/>
        </p:nvSpPr>
        <p:spPr bwMode="auto">
          <a:xfrm>
            <a:off x="533400" y="4419600"/>
            <a:ext cx="301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 b="1">
                <a:solidFill>
                  <a:schemeClr val="tx2"/>
                </a:solidFill>
                <a:latin typeface="Angsana New" pitchFamily="18" charset="-34"/>
              </a:rPr>
              <a:t>5</a:t>
            </a:r>
            <a:endParaRPr lang="th-TH" sz="2800">
              <a:latin typeface="Angsana New" pitchFamily="18" charset="-34"/>
            </a:endParaRPr>
          </a:p>
        </p:txBody>
      </p:sp>
      <p:sp>
        <p:nvSpPr>
          <p:cNvPr id="16410" name="Text Box 44"/>
          <p:cNvSpPr txBox="1">
            <a:spLocks noChangeArrowheads="1"/>
          </p:cNvSpPr>
          <p:nvPr/>
        </p:nvSpPr>
        <p:spPr bwMode="auto">
          <a:xfrm>
            <a:off x="533400" y="4876800"/>
            <a:ext cx="301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 b="1">
                <a:solidFill>
                  <a:schemeClr val="tx2"/>
                </a:solidFill>
                <a:latin typeface="Angsana New" pitchFamily="18" charset="-34"/>
              </a:rPr>
              <a:t>6</a:t>
            </a:r>
            <a:endParaRPr lang="th-TH" sz="2800">
              <a:latin typeface="Angsana New" pitchFamily="18" charset="-34"/>
            </a:endParaRPr>
          </a:p>
        </p:txBody>
      </p:sp>
      <p:sp>
        <p:nvSpPr>
          <p:cNvPr id="16411" name="AutoShape 45"/>
          <p:cNvSpPr>
            <a:spLocks/>
          </p:cNvSpPr>
          <p:nvPr/>
        </p:nvSpPr>
        <p:spPr bwMode="auto">
          <a:xfrm rot="5400000">
            <a:off x="3086100" y="4305300"/>
            <a:ext cx="152400" cy="3276600"/>
          </a:xfrm>
          <a:prstGeom prst="rightBrace">
            <a:avLst>
              <a:gd name="adj1" fmla="val 1791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12" name="AutoShape 46"/>
          <p:cNvSpPr>
            <a:spLocks/>
          </p:cNvSpPr>
          <p:nvPr/>
        </p:nvSpPr>
        <p:spPr bwMode="auto">
          <a:xfrm rot="5400000">
            <a:off x="6362700" y="4305300"/>
            <a:ext cx="152400" cy="3276600"/>
          </a:xfrm>
          <a:prstGeom prst="rightBrace">
            <a:avLst>
              <a:gd name="adj1" fmla="val 1791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13" name="Text Box 47"/>
          <p:cNvSpPr txBox="1">
            <a:spLocks noChangeArrowheads="1"/>
          </p:cNvSpPr>
          <p:nvPr/>
        </p:nvSpPr>
        <p:spPr bwMode="auto">
          <a:xfrm>
            <a:off x="2209800" y="5867400"/>
            <a:ext cx="2005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>
                <a:solidFill>
                  <a:srgbClr val="FFFFFF"/>
                </a:solidFill>
                <a:latin typeface="Angsana New" pitchFamily="18" charset="-34"/>
              </a:rPr>
              <a:t>Recruitment period</a:t>
            </a:r>
          </a:p>
        </p:txBody>
      </p:sp>
      <p:sp>
        <p:nvSpPr>
          <p:cNvPr id="16414" name="Text Box 48"/>
          <p:cNvSpPr txBox="1">
            <a:spLocks noChangeArrowheads="1"/>
          </p:cNvSpPr>
          <p:nvPr/>
        </p:nvSpPr>
        <p:spPr bwMode="auto">
          <a:xfrm>
            <a:off x="5699125" y="5868988"/>
            <a:ext cx="18208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>
                <a:solidFill>
                  <a:srgbClr val="FFFFFF"/>
                </a:solidFill>
                <a:latin typeface="Angsana New" pitchFamily="18" charset="-34"/>
              </a:rPr>
              <a:t>Follow-up period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79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Absolute </a:t>
            </a:r>
            <a:r>
              <a:rPr lang="en-US" sz="5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</a:t>
            </a:r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Relative effect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Risk of event among group A = 4% </a:t>
            </a:r>
            <a:r>
              <a:rPr lang="en-US" dirty="0" err="1" smtClean="0"/>
              <a:t>vs</a:t>
            </a:r>
            <a:r>
              <a:rPr lang="en-US" dirty="0" smtClean="0"/>
              <a:t> B = 2%</a:t>
            </a:r>
          </a:p>
          <a:p>
            <a:pPr marL="0" indent="0">
              <a:buNone/>
            </a:pPr>
            <a:r>
              <a:rPr lang="en-US" dirty="0" smtClean="0"/>
              <a:t>Which one is correct?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 is 2% points greater than B</a:t>
            </a:r>
            <a:r>
              <a:rPr lang="th-TH" dirty="0" smtClean="0"/>
              <a:t> </a:t>
            </a:r>
            <a:r>
              <a:rPr lang="en-US" dirty="0" smtClean="0"/>
              <a:t>(A </a:t>
            </a:r>
            <a:r>
              <a:rPr lang="th-TH" dirty="0" smtClean="0"/>
              <a:t>มากกว่า</a:t>
            </a:r>
            <a:r>
              <a:rPr lang="en-US" dirty="0" smtClean="0"/>
              <a:t> B </a:t>
            </a:r>
            <a:r>
              <a:rPr lang="th-TH" dirty="0" smtClean="0"/>
              <a:t>อยู่ </a:t>
            </a:r>
            <a:r>
              <a:rPr lang="en-US" dirty="0" smtClean="0"/>
              <a:t>2%)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 is one time greater than B (A </a:t>
            </a:r>
            <a:r>
              <a:rPr lang="th-TH" dirty="0" smtClean="0"/>
              <a:t>มากกว่า</a:t>
            </a:r>
            <a:r>
              <a:rPr lang="en-US" dirty="0" smtClean="0"/>
              <a:t> B </a:t>
            </a:r>
            <a:r>
              <a:rPr lang="th-TH" dirty="0" smtClean="0"/>
              <a:t>หนึ่งเท่า</a:t>
            </a:r>
            <a:r>
              <a:rPr lang="en-US" dirty="0" smtClean="0"/>
              <a:t>)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 is two times greater than B</a:t>
            </a:r>
            <a:r>
              <a:rPr lang="th-TH" dirty="0" smtClean="0"/>
              <a:t> </a:t>
            </a:r>
            <a:r>
              <a:rPr lang="en-US" dirty="0" smtClean="0"/>
              <a:t>(A </a:t>
            </a:r>
            <a:r>
              <a:rPr lang="th-TH" dirty="0" smtClean="0"/>
              <a:t>มากกว่า</a:t>
            </a:r>
            <a:r>
              <a:rPr lang="en-US" dirty="0" smtClean="0"/>
              <a:t> B </a:t>
            </a:r>
            <a:r>
              <a:rPr lang="th-TH" dirty="0" smtClean="0"/>
              <a:t>สองเท่า</a:t>
            </a:r>
            <a:r>
              <a:rPr lang="en-US" dirty="0" smtClean="0"/>
              <a:t>)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 is two times as much as B (A </a:t>
            </a:r>
            <a:r>
              <a:rPr lang="th-TH" dirty="0" smtClean="0"/>
              <a:t>เป็น</a:t>
            </a:r>
            <a:r>
              <a:rPr lang="th-TH" dirty="0" smtClean="0"/>
              <a:t>สองเท่าของ</a:t>
            </a:r>
            <a:r>
              <a:rPr lang="en-US" dirty="0" smtClean="0"/>
              <a:t> B)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19665" y="5486400"/>
            <a:ext cx="34776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Ans</a:t>
            </a:r>
            <a:r>
              <a:rPr lang="en-US" sz="2800" b="1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>
                <a:solidFill>
                  <a:srgbClr val="FF0000"/>
                </a:solidFill>
              </a:rPr>
              <a:t> 1, 2, 4 are correct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63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kumimoji="1"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Time since the beginning of the study</a:t>
            </a:r>
            <a:endParaRPr kumimoji="1" lang="th-TH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441325" y="1830388"/>
            <a:ext cx="4460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en-US" sz="2800" b="1">
                <a:solidFill>
                  <a:schemeClr val="tx2"/>
                </a:solidFill>
                <a:latin typeface="Angsana New" pitchFamily="18" charset="-34"/>
              </a:rPr>
              <a:t>ID</a:t>
            </a:r>
            <a:endParaRPr lang="th-TH" sz="2800">
              <a:latin typeface="Angsana New" pitchFamily="18" charset="-34"/>
            </a:endParaRPr>
          </a:p>
        </p:txBody>
      </p:sp>
      <p:sp>
        <p:nvSpPr>
          <p:cNvPr id="17412" name="Line 5"/>
          <p:cNvSpPr>
            <a:spLocks noChangeShapeType="1"/>
          </p:cNvSpPr>
          <p:nvPr/>
        </p:nvSpPr>
        <p:spPr bwMode="auto">
          <a:xfrm>
            <a:off x="1524000" y="2057400"/>
            <a:ext cx="655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1219200" y="1524000"/>
            <a:ext cx="69977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>
                <a:latin typeface="Angsana New" pitchFamily="18" charset="-34"/>
              </a:rPr>
              <a:t>   0                         1                           2                          3                         4</a:t>
            </a:r>
          </a:p>
        </p:txBody>
      </p:sp>
      <p:sp>
        <p:nvSpPr>
          <p:cNvPr id="17414" name="Line 7"/>
          <p:cNvSpPr>
            <a:spLocks noChangeShapeType="1"/>
          </p:cNvSpPr>
          <p:nvPr/>
        </p:nvSpPr>
        <p:spPr bwMode="auto">
          <a:xfrm>
            <a:off x="1524000" y="1981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Line 8"/>
          <p:cNvSpPr>
            <a:spLocks noChangeShapeType="1"/>
          </p:cNvSpPr>
          <p:nvPr/>
        </p:nvSpPr>
        <p:spPr bwMode="auto">
          <a:xfrm>
            <a:off x="3124200" y="1981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Line 9"/>
          <p:cNvSpPr>
            <a:spLocks noChangeShapeType="1"/>
          </p:cNvSpPr>
          <p:nvPr/>
        </p:nvSpPr>
        <p:spPr bwMode="auto">
          <a:xfrm>
            <a:off x="4800600" y="1981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Line 10"/>
          <p:cNvSpPr>
            <a:spLocks noChangeShapeType="1"/>
          </p:cNvSpPr>
          <p:nvPr/>
        </p:nvSpPr>
        <p:spPr bwMode="auto">
          <a:xfrm>
            <a:off x="6477000" y="1981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8" name="Line 11"/>
          <p:cNvSpPr>
            <a:spLocks noChangeShapeType="1"/>
          </p:cNvSpPr>
          <p:nvPr/>
        </p:nvSpPr>
        <p:spPr bwMode="auto">
          <a:xfrm>
            <a:off x="8077200" y="1981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9" name="Line 12"/>
          <p:cNvSpPr>
            <a:spLocks noChangeShapeType="1"/>
          </p:cNvSpPr>
          <p:nvPr/>
        </p:nvSpPr>
        <p:spPr bwMode="auto">
          <a:xfrm>
            <a:off x="1524000" y="2514600"/>
            <a:ext cx="0" cy="29718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0" name="Line 16"/>
          <p:cNvSpPr>
            <a:spLocks noChangeShapeType="1"/>
          </p:cNvSpPr>
          <p:nvPr/>
        </p:nvSpPr>
        <p:spPr bwMode="auto">
          <a:xfrm>
            <a:off x="1600200" y="2819400"/>
            <a:ext cx="6629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1" name="Line 17"/>
          <p:cNvSpPr>
            <a:spLocks noChangeShapeType="1"/>
          </p:cNvSpPr>
          <p:nvPr/>
        </p:nvSpPr>
        <p:spPr bwMode="auto">
          <a:xfrm>
            <a:off x="1600200" y="3276600"/>
            <a:ext cx="3048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7422" name="Group 18"/>
          <p:cNvGrpSpPr>
            <a:grpSpLocks/>
          </p:cNvGrpSpPr>
          <p:nvPr/>
        </p:nvGrpSpPr>
        <p:grpSpPr bwMode="auto">
          <a:xfrm>
            <a:off x="1600200" y="3657600"/>
            <a:ext cx="1752600" cy="152400"/>
            <a:chOff x="1296" y="2112"/>
            <a:chExt cx="2832" cy="96"/>
          </a:xfrm>
        </p:grpSpPr>
        <p:sp>
          <p:nvSpPr>
            <p:cNvPr id="17443" name="Line 19"/>
            <p:cNvSpPr>
              <a:spLocks noChangeShapeType="1"/>
            </p:cNvSpPr>
            <p:nvPr/>
          </p:nvSpPr>
          <p:spPr bwMode="auto">
            <a:xfrm>
              <a:off x="1296" y="2160"/>
              <a:ext cx="28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4" name="Line 20"/>
            <p:cNvSpPr>
              <a:spLocks noChangeShapeType="1"/>
            </p:cNvSpPr>
            <p:nvPr/>
          </p:nvSpPr>
          <p:spPr bwMode="auto">
            <a:xfrm>
              <a:off x="4128" y="2112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423" name="Line 21"/>
          <p:cNvSpPr>
            <a:spLocks noChangeShapeType="1"/>
          </p:cNvSpPr>
          <p:nvPr/>
        </p:nvSpPr>
        <p:spPr bwMode="auto">
          <a:xfrm>
            <a:off x="1600200" y="4648200"/>
            <a:ext cx="3581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7424" name="Group 22"/>
          <p:cNvGrpSpPr>
            <a:grpSpLocks/>
          </p:cNvGrpSpPr>
          <p:nvPr/>
        </p:nvGrpSpPr>
        <p:grpSpPr bwMode="auto">
          <a:xfrm>
            <a:off x="1600200" y="4114800"/>
            <a:ext cx="5486400" cy="152400"/>
            <a:chOff x="1008" y="2736"/>
            <a:chExt cx="3456" cy="96"/>
          </a:xfrm>
        </p:grpSpPr>
        <p:sp>
          <p:nvSpPr>
            <p:cNvPr id="17441" name="Line 23"/>
            <p:cNvSpPr>
              <a:spLocks noChangeShapeType="1"/>
            </p:cNvSpPr>
            <p:nvPr/>
          </p:nvSpPr>
          <p:spPr bwMode="auto">
            <a:xfrm>
              <a:off x="1008" y="2784"/>
              <a:ext cx="34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oval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2" name="Line 24"/>
            <p:cNvSpPr>
              <a:spLocks noChangeShapeType="1"/>
            </p:cNvSpPr>
            <p:nvPr/>
          </p:nvSpPr>
          <p:spPr bwMode="auto">
            <a:xfrm>
              <a:off x="4464" y="27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425" name="Line 25"/>
          <p:cNvSpPr>
            <a:spLocks noChangeShapeType="1"/>
          </p:cNvSpPr>
          <p:nvPr/>
        </p:nvSpPr>
        <p:spPr bwMode="auto">
          <a:xfrm>
            <a:off x="1600200" y="5105400"/>
            <a:ext cx="1676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6" name="Text Box 26"/>
          <p:cNvSpPr txBox="1">
            <a:spLocks noChangeArrowheads="1"/>
          </p:cNvSpPr>
          <p:nvPr/>
        </p:nvSpPr>
        <p:spPr bwMode="auto">
          <a:xfrm>
            <a:off x="3336925" y="3430588"/>
            <a:ext cx="7064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en-US" sz="2800" b="1">
                <a:latin typeface="Angsana New" pitchFamily="18" charset="-34"/>
              </a:rPr>
              <a:t>Dead</a:t>
            </a:r>
            <a:endParaRPr lang="th-TH" sz="2800" b="1">
              <a:latin typeface="Angsana New" pitchFamily="18" charset="-34"/>
            </a:endParaRPr>
          </a:p>
        </p:txBody>
      </p:sp>
      <p:sp>
        <p:nvSpPr>
          <p:cNvPr id="17427" name="Text Box 27"/>
          <p:cNvSpPr txBox="1">
            <a:spLocks noChangeArrowheads="1"/>
          </p:cNvSpPr>
          <p:nvPr/>
        </p:nvSpPr>
        <p:spPr bwMode="auto">
          <a:xfrm>
            <a:off x="7086600" y="3886200"/>
            <a:ext cx="7064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en-US" sz="2800" b="1">
                <a:latin typeface="Angsana New" pitchFamily="18" charset="-34"/>
              </a:rPr>
              <a:t>Dead</a:t>
            </a:r>
            <a:endParaRPr lang="th-TH" sz="2800" b="1">
              <a:latin typeface="Angsana New" pitchFamily="18" charset="-34"/>
            </a:endParaRPr>
          </a:p>
        </p:txBody>
      </p:sp>
      <p:sp>
        <p:nvSpPr>
          <p:cNvPr id="17428" name="Text Box 32"/>
          <p:cNvSpPr txBox="1">
            <a:spLocks noChangeArrowheads="1"/>
          </p:cNvSpPr>
          <p:nvPr/>
        </p:nvSpPr>
        <p:spPr bwMode="auto">
          <a:xfrm>
            <a:off x="533400" y="2438400"/>
            <a:ext cx="301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 b="1">
                <a:solidFill>
                  <a:schemeClr val="tx2"/>
                </a:solidFill>
                <a:latin typeface="Angsana New" pitchFamily="18" charset="-34"/>
              </a:rPr>
              <a:t>1</a:t>
            </a:r>
            <a:endParaRPr lang="th-TH" sz="2800">
              <a:latin typeface="Angsana New" pitchFamily="18" charset="-34"/>
            </a:endParaRPr>
          </a:p>
        </p:txBody>
      </p:sp>
      <p:sp>
        <p:nvSpPr>
          <p:cNvPr id="17429" name="Text Box 33"/>
          <p:cNvSpPr txBox="1">
            <a:spLocks noChangeArrowheads="1"/>
          </p:cNvSpPr>
          <p:nvPr/>
        </p:nvSpPr>
        <p:spPr bwMode="auto">
          <a:xfrm>
            <a:off x="533400" y="2895600"/>
            <a:ext cx="301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 b="1">
                <a:solidFill>
                  <a:schemeClr val="tx2"/>
                </a:solidFill>
                <a:latin typeface="Angsana New" pitchFamily="18" charset="-34"/>
              </a:rPr>
              <a:t>2</a:t>
            </a:r>
            <a:endParaRPr lang="th-TH" sz="2800">
              <a:latin typeface="Angsana New" pitchFamily="18" charset="-34"/>
            </a:endParaRPr>
          </a:p>
        </p:txBody>
      </p:sp>
      <p:sp>
        <p:nvSpPr>
          <p:cNvPr id="17430" name="Text Box 34"/>
          <p:cNvSpPr txBox="1">
            <a:spLocks noChangeArrowheads="1"/>
          </p:cNvSpPr>
          <p:nvPr/>
        </p:nvSpPr>
        <p:spPr bwMode="auto">
          <a:xfrm>
            <a:off x="533400" y="3352800"/>
            <a:ext cx="301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 b="1">
                <a:solidFill>
                  <a:schemeClr val="tx2"/>
                </a:solidFill>
                <a:latin typeface="Angsana New" pitchFamily="18" charset="-34"/>
              </a:rPr>
              <a:t>3</a:t>
            </a:r>
            <a:endParaRPr lang="th-TH" sz="2800">
              <a:latin typeface="Angsana New" pitchFamily="18" charset="-34"/>
            </a:endParaRPr>
          </a:p>
        </p:txBody>
      </p:sp>
      <p:sp>
        <p:nvSpPr>
          <p:cNvPr id="17431" name="Text Box 35"/>
          <p:cNvSpPr txBox="1">
            <a:spLocks noChangeArrowheads="1"/>
          </p:cNvSpPr>
          <p:nvPr/>
        </p:nvSpPr>
        <p:spPr bwMode="auto">
          <a:xfrm>
            <a:off x="533400" y="3886200"/>
            <a:ext cx="301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 b="1">
                <a:solidFill>
                  <a:schemeClr val="tx2"/>
                </a:solidFill>
                <a:latin typeface="Angsana New" pitchFamily="18" charset="-34"/>
              </a:rPr>
              <a:t>4</a:t>
            </a:r>
            <a:endParaRPr lang="th-TH" sz="2800">
              <a:latin typeface="Angsana New" pitchFamily="18" charset="-34"/>
            </a:endParaRPr>
          </a:p>
        </p:txBody>
      </p:sp>
      <p:sp>
        <p:nvSpPr>
          <p:cNvPr id="17432" name="Text Box 36"/>
          <p:cNvSpPr txBox="1">
            <a:spLocks noChangeArrowheads="1"/>
          </p:cNvSpPr>
          <p:nvPr/>
        </p:nvSpPr>
        <p:spPr bwMode="auto">
          <a:xfrm>
            <a:off x="533400" y="4419600"/>
            <a:ext cx="301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 b="1">
                <a:solidFill>
                  <a:schemeClr val="tx2"/>
                </a:solidFill>
                <a:latin typeface="Angsana New" pitchFamily="18" charset="-34"/>
              </a:rPr>
              <a:t>5</a:t>
            </a:r>
            <a:endParaRPr lang="th-TH" sz="2800">
              <a:latin typeface="Angsana New" pitchFamily="18" charset="-34"/>
            </a:endParaRPr>
          </a:p>
        </p:txBody>
      </p:sp>
      <p:sp>
        <p:nvSpPr>
          <p:cNvPr id="17433" name="Text Box 37"/>
          <p:cNvSpPr txBox="1">
            <a:spLocks noChangeArrowheads="1"/>
          </p:cNvSpPr>
          <p:nvPr/>
        </p:nvSpPr>
        <p:spPr bwMode="auto">
          <a:xfrm>
            <a:off x="533400" y="4876800"/>
            <a:ext cx="301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 b="1">
                <a:solidFill>
                  <a:schemeClr val="tx2"/>
                </a:solidFill>
                <a:latin typeface="Angsana New" pitchFamily="18" charset="-34"/>
              </a:rPr>
              <a:t>6</a:t>
            </a:r>
            <a:endParaRPr lang="th-TH" sz="2800">
              <a:latin typeface="Angsana New" pitchFamily="18" charset="-34"/>
            </a:endParaRPr>
          </a:p>
        </p:txBody>
      </p:sp>
      <p:sp>
        <p:nvSpPr>
          <p:cNvPr id="17434" name="Text Box 42"/>
          <p:cNvSpPr txBox="1">
            <a:spLocks noChangeArrowheads="1"/>
          </p:cNvSpPr>
          <p:nvPr/>
        </p:nvSpPr>
        <p:spPr bwMode="auto">
          <a:xfrm>
            <a:off x="1736725" y="2363788"/>
            <a:ext cx="10683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>
                <a:latin typeface="Angsana New" pitchFamily="18" charset="-34"/>
              </a:rPr>
              <a:t>48 </a:t>
            </a:r>
            <a:r>
              <a:rPr lang="en-US" sz="2400">
                <a:latin typeface="Angsana New" pitchFamily="18" charset="-34"/>
              </a:rPr>
              <a:t>months</a:t>
            </a:r>
            <a:endParaRPr lang="th-TH" sz="2400">
              <a:latin typeface="Angsana New" pitchFamily="18" charset="-34"/>
            </a:endParaRPr>
          </a:p>
        </p:txBody>
      </p:sp>
      <p:sp>
        <p:nvSpPr>
          <p:cNvPr id="17435" name="Text Box 43"/>
          <p:cNvSpPr txBox="1">
            <a:spLocks noChangeArrowheads="1"/>
          </p:cNvSpPr>
          <p:nvPr/>
        </p:nvSpPr>
        <p:spPr bwMode="auto">
          <a:xfrm>
            <a:off x="1752600" y="2819400"/>
            <a:ext cx="10683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>
                <a:latin typeface="Angsana New" pitchFamily="18" charset="-34"/>
              </a:rPr>
              <a:t>22 </a:t>
            </a:r>
            <a:r>
              <a:rPr lang="en-US" sz="2400">
                <a:latin typeface="Angsana New" pitchFamily="18" charset="-34"/>
              </a:rPr>
              <a:t>months</a:t>
            </a:r>
            <a:endParaRPr lang="th-TH" sz="2400">
              <a:latin typeface="Angsana New" pitchFamily="18" charset="-34"/>
            </a:endParaRPr>
          </a:p>
        </p:txBody>
      </p:sp>
      <p:sp>
        <p:nvSpPr>
          <p:cNvPr id="17436" name="Text Box 44"/>
          <p:cNvSpPr txBox="1">
            <a:spLocks noChangeArrowheads="1"/>
          </p:cNvSpPr>
          <p:nvPr/>
        </p:nvSpPr>
        <p:spPr bwMode="auto">
          <a:xfrm>
            <a:off x="1752600" y="3276600"/>
            <a:ext cx="10683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>
                <a:latin typeface="Angsana New" pitchFamily="18" charset="-34"/>
              </a:rPr>
              <a:t>14 </a:t>
            </a:r>
            <a:r>
              <a:rPr lang="en-US" sz="2400">
                <a:latin typeface="Angsana New" pitchFamily="18" charset="-34"/>
              </a:rPr>
              <a:t>months</a:t>
            </a:r>
            <a:endParaRPr lang="th-TH" sz="2400">
              <a:latin typeface="Angsana New" pitchFamily="18" charset="-34"/>
            </a:endParaRPr>
          </a:p>
        </p:txBody>
      </p:sp>
      <p:sp>
        <p:nvSpPr>
          <p:cNvPr id="17437" name="Text Box 45"/>
          <p:cNvSpPr txBox="1">
            <a:spLocks noChangeArrowheads="1"/>
          </p:cNvSpPr>
          <p:nvPr/>
        </p:nvSpPr>
        <p:spPr bwMode="auto">
          <a:xfrm>
            <a:off x="1752600" y="3733800"/>
            <a:ext cx="10683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>
                <a:latin typeface="Angsana New" pitchFamily="18" charset="-34"/>
              </a:rPr>
              <a:t>40 </a:t>
            </a:r>
            <a:r>
              <a:rPr lang="en-US" sz="2400">
                <a:latin typeface="Angsana New" pitchFamily="18" charset="-34"/>
              </a:rPr>
              <a:t>months</a:t>
            </a:r>
            <a:endParaRPr lang="th-TH" sz="2400">
              <a:latin typeface="Angsana New" pitchFamily="18" charset="-34"/>
            </a:endParaRPr>
          </a:p>
        </p:txBody>
      </p:sp>
      <p:sp>
        <p:nvSpPr>
          <p:cNvPr id="17438" name="Text Box 46"/>
          <p:cNvSpPr txBox="1">
            <a:spLocks noChangeArrowheads="1"/>
          </p:cNvSpPr>
          <p:nvPr/>
        </p:nvSpPr>
        <p:spPr bwMode="auto">
          <a:xfrm>
            <a:off x="1752600" y="4191000"/>
            <a:ext cx="10683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>
                <a:latin typeface="Angsana New" pitchFamily="18" charset="-34"/>
              </a:rPr>
              <a:t>26 </a:t>
            </a:r>
            <a:r>
              <a:rPr lang="en-US" sz="2400">
                <a:latin typeface="Angsana New" pitchFamily="18" charset="-34"/>
              </a:rPr>
              <a:t>months</a:t>
            </a:r>
            <a:endParaRPr lang="th-TH" sz="2400">
              <a:latin typeface="Angsana New" pitchFamily="18" charset="-34"/>
            </a:endParaRPr>
          </a:p>
        </p:txBody>
      </p:sp>
      <p:sp>
        <p:nvSpPr>
          <p:cNvPr id="17439" name="Text Box 47"/>
          <p:cNvSpPr txBox="1">
            <a:spLocks noChangeArrowheads="1"/>
          </p:cNvSpPr>
          <p:nvPr/>
        </p:nvSpPr>
        <p:spPr bwMode="auto">
          <a:xfrm>
            <a:off x="1752600" y="4648200"/>
            <a:ext cx="10683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>
                <a:latin typeface="Angsana New" pitchFamily="18" charset="-34"/>
              </a:rPr>
              <a:t>13 </a:t>
            </a:r>
            <a:r>
              <a:rPr lang="en-US" sz="2400">
                <a:latin typeface="Angsana New" pitchFamily="18" charset="-34"/>
              </a:rPr>
              <a:t>months</a:t>
            </a:r>
            <a:endParaRPr lang="th-TH" sz="2400">
              <a:latin typeface="Angsana New" pitchFamily="18" charset="-34"/>
            </a:endParaRPr>
          </a:p>
        </p:txBody>
      </p:sp>
      <p:sp>
        <p:nvSpPr>
          <p:cNvPr id="17440" name="Text Box 48"/>
          <p:cNvSpPr txBox="1">
            <a:spLocks noChangeArrowheads="1"/>
          </p:cNvSpPr>
          <p:nvPr/>
        </p:nvSpPr>
        <p:spPr bwMode="auto">
          <a:xfrm>
            <a:off x="1371600" y="5638800"/>
            <a:ext cx="7239000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en-US" sz="2800" b="1">
                <a:latin typeface="Angsana New" pitchFamily="18" charset="-34"/>
              </a:rPr>
              <a:t>The data :</a:t>
            </a:r>
            <a:r>
              <a:rPr lang="th-TH" sz="2800" b="1">
                <a:latin typeface="Angsana New" pitchFamily="18" charset="-34"/>
              </a:rPr>
              <a:t>      </a:t>
            </a:r>
            <a:r>
              <a:rPr lang="en-US" sz="2800" b="1">
                <a:latin typeface="Angsana New" pitchFamily="18" charset="-34"/>
              </a:rPr>
              <a:t>&gt;48         &gt;22           14           40           &gt;26           &gt;13</a:t>
            </a:r>
            <a:endParaRPr lang="th-TH" sz="2800" b="1">
              <a:latin typeface="Angsana New" pitchFamily="18" charset="-34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88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kumimoji="1"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DATA</a:t>
            </a:r>
            <a:endParaRPr kumimoji="1" lang="th-TH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435" name="Rectangle 44"/>
          <p:cNvSpPr>
            <a:spLocks noChangeArrowheads="1"/>
          </p:cNvSpPr>
          <p:nvPr/>
        </p:nvSpPr>
        <p:spPr bwMode="auto">
          <a:xfrm>
            <a:off x="533400" y="2667000"/>
            <a:ext cx="79248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th-TH" sz="2400" b="1">
                <a:latin typeface="Cordia New" pitchFamily="34" charset="-34"/>
                <a:cs typeface="Cordia New" pitchFamily="34" charset="-34"/>
              </a:rPr>
              <a:t>1	     48	</a:t>
            </a:r>
            <a:r>
              <a:rPr lang="en-US" sz="2400" b="1">
                <a:latin typeface="Cordia New" pitchFamily="34" charset="-34"/>
                <a:cs typeface="Cordia New" pitchFamily="34" charset="-34"/>
              </a:rPr>
              <a:t>Still alive	at the end of the study</a:t>
            </a:r>
            <a:r>
              <a:rPr lang="th-TH" sz="2400" b="1">
                <a:latin typeface="Cordia New" pitchFamily="34" charset="-34"/>
                <a:cs typeface="Cordia New" pitchFamily="34" charset="-34"/>
              </a:rPr>
              <a:t>		</a:t>
            </a:r>
            <a:r>
              <a:rPr lang="en-US" sz="2400" b="1">
                <a:latin typeface="Cordia New" pitchFamily="34" charset="-34"/>
                <a:cs typeface="Cordia New" pitchFamily="34" charset="-34"/>
              </a:rPr>
              <a:t>Censored</a:t>
            </a:r>
            <a:endParaRPr lang="en-US" sz="2400" b="1">
              <a:latin typeface="Cordia New" pitchFamily="34" charset="-34"/>
            </a:endParaRPr>
          </a:p>
          <a:p>
            <a:pPr eaLnBrk="0" hangingPunct="0"/>
            <a:r>
              <a:rPr lang="th-TH" sz="2400" b="1">
                <a:latin typeface="Cordia New" pitchFamily="34" charset="-34"/>
                <a:cs typeface="Cordia New" pitchFamily="34" charset="-34"/>
              </a:rPr>
              <a:t>2	     22	</a:t>
            </a:r>
            <a:r>
              <a:rPr lang="en-US" sz="2400" b="1">
                <a:latin typeface="Cordia New" pitchFamily="34" charset="-34"/>
                <a:cs typeface="Cordia New" pitchFamily="34" charset="-34"/>
              </a:rPr>
              <a:t>Dead due to accident	</a:t>
            </a:r>
            <a:r>
              <a:rPr lang="th-TH" sz="2400" b="1">
                <a:latin typeface="Cordia New" pitchFamily="34" charset="-34"/>
                <a:cs typeface="Cordia New" pitchFamily="34" charset="-34"/>
              </a:rPr>
              <a:t>		</a:t>
            </a:r>
            <a:r>
              <a:rPr lang="en-US" sz="2400" b="1">
                <a:latin typeface="Cordia New" pitchFamily="34" charset="-34"/>
                <a:cs typeface="Cordia New" pitchFamily="34" charset="-34"/>
              </a:rPr>
              <a:t>Censored</a:t>
            </a:r>
            <a:endParaRPr lang="th-TH" sz="2400" b="1">
              <a:latin typeface="Cordia New" pitchFamily="34" charset="-34"/>
            </a:endParaRPr>
          </a:p>
          <a:p>
            <a:pPr eaLnBrk="0" hangingPunct="0"/>
            <a:r>
              <a:rPr lang="th-TH" sz="2400" b="1">
                <a:latin typeface="Cordia New" pitchFamily="34" charset="-34"/>
                <a:cs typeface="Cordia New" pitchFamily="34" charset="-34"/>
              </a:rPr>
              <a:t>3	     14	</a:t>
            </a:r>
            <a:r>
              <a:rPr lang="en-US" sz="2400" b="1">
                <a:latin typeface="Cordia New" pitchFamily="34" charset="-34"/>
                <a:cs typeface="Cordia New" pitchFamily="34" charset="-34"/>
              </a:rPr>
              <a:t>Dead caused by the disease under investigation</a:t>
            </a:r>
            <a:r>
              <a:rPr lang="th-TH" sz="2400" b="1">
                <a:latin typeface="Cordia New" pitchFamily="34" charset="-34"/>
                <a:cs typeface="Cordia New" pitchFamily="34" charset="-34"/>
              </a:rPr>
              <a:t>	</a:t>
            </a:r>
            <a:r>
              <a:rPr lang="en-US" sz="2400" b="1">
                <a:latin typeface="Cordia New" pitchFamily="34" charset="-34"/>
                <a:cs typeface="Cordia New" pitchFamily="34" charset="-34"/>
              </a:rPr>
              <a:t>Dead</a:t>
            </a:r>
          </a:p>
          <a:p>
            <a:pPr eaLnBrk="0" hangingPunct="0"/>
            <a:r>
              <a:rPr lang="th-TH" sz="2400" b="1">
                <a:latin typeface="Cordia New" pitchFamily="34" charset="-34"/>
                <a:cs typeface="Cordia New" pitchFamily="34" charset="-34"/>
              </a:rPr>
              <a:t>4	     40	 </a:t>
            </a:r>
            <a:r>
              <a:rPr lang="en-US" sz="2400" b="1">
                <a:latin typeface="Angsana New" pitchFamily="18" charset="-34"/>
              </a:rPr>
              <a:t>Dead caused by the disease under investigation</a:t>
            </a:r>
            <a:r>
              <a:rPr lang="th-TH" sz="2400">
                <a:latin typeface="Angsana New" pitchFamily="18" charset="-34"/>
              </a:rPr>
              <a:t> </a:t>
            </a:r>
            <a:r>
              <a:rPr lang="en-US" sz="2400">
                <a:latin typeface="Angsana New" pitchFamily="18" charset="-34"/>
              </a:rPr>
              <a:t>	</a:t>
            </a:r>
            <a:r>
              <a:rPr lang="en-US" sz="2400" b="1">
                <a:latin typeface="Cordia New" pitchFamily="34" charset="-34"/>
                <a:cs typeface="Cordia New" pitchFamily="34" charset="-34"/>
              </a:rPr>
              <a:t>Dead</a:t>
            </a:r>
            <a:endParaRPr lang="en-US" sz="2400" b="1">
              <a:latin typeface="Cordia New" pitchFamily="34" charset="-34"/>
            </a:endParaRPr>
          </a:p>
          <a:p>
            <a:pPr eaLnBrk="0" hangingPunct="0"/>
            <a:r>
              <a:rPr lang="th-TH" sz="2400" b="1">
                <a:latin typeface="Cordia New" pitchFamily="34" charset="-34"/>
                <a:cs typeface="Cordia New" pitchFamily="34" charset="-34"/>
              </a:rPr>
              <a:t>5	     26	 </a:t>
            </a:r>
            <a:r>
              <a:rPr lang="en-US" sz="2400" b="1">
                <a:latin typeface="Angsana New" pitchFamily="18" charset="-34"/>
              </a:rPr>
              <a:t>Still alive	at the end of the study</a:t>
            </a:r>
            <a:r>
              <a:rPr lang="en-US" sz="2400">
                <a:latin typeface="Angsana New" pitchFamily="18" charset="-34"/>
              </a:rPr>
              <a:t> 	</a:t>
            </a:r>
            <a:r>
              <a:rPr lang="en-US" sz="2400" b="1">
                <a:latin typeface="Cordia New" pitchFamily="34" charset="-34"/>
              </a:rPr>
              <a:t>	</a:t>
            </a:r>
            <a:r>
              <a:rPr lang="en-US" sz="2400" b="1">
                <a:latin typeface="Cordia New" pitchFamily="34" charset="-34"/>
                <a:cs typeface="Cordia New" pitchFamily="34" charset="-34"/>
              </a:rPr>
              <a:t>Censored</a:t>
            </a:r>
            <a:endParaRPr lang="th-TH" sz="2400" b="1">
              <a:latin typeface="Cordia New" pitchFamily="34" charset="-34"/>
            </a:endParaRPr>
          </a:p>
          <a:p>
            <a:pPr eaLnBrk="0" hangingPunct="0"/>
            <a:r>
              <a:rPr lang="th-TH" sz="2400" b="1">
                <a:latin typeface="Cordia New" pitchFamily="34" charset="-34"/>
                <a:cs typeface="Cordia New" pitchFamily="34" charset="-34"/>
              </a:rPr>
              <a:t>6	     13	</a:t>
            </a:r>
            <a:r>
              <a:rPr lang="en-US" sz="2400" b="1">
                <a:latin typeface="Cordia New" pitchFamily="34" charset="-34"/>
                <a:cs typeface="Cordia New" pitchFamily="34" charset="-34"/>
              </a:rPr>
              <a:t>Lost to follow-up				Censored</a:t>
            </a:r>
            <a:endParaRPr lang="th-TH" sz="2400" b="1">
              <a:latin typeface="Cordia New" pitchFamily="34" charset="-34"/>
              <a:cs typeface="Cordia New" pitchFamily="34" charset="-34"/>
            </a:endParaRPr>
          </a:p>
        </p:txBody>
      </p:sp>
      <p:sp>
        <p:nvSpPr>
          <p:cNvPr id="18436" name="Rectangle 45"/>
          <p:cNvSpPr>
            <a:spLocks noChangeArrowheads="1"/>
          </p:cNvSpPr>
          <p:nvPr/>
        </p:nvSpPr>
        <p:spPr bwMode="auto">
          <a:xfrm>
            <a:off x="533400" y="1828800"/>
            <a:ext cx="79248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400" b="1">
                <a:latin typeface="Cordia New" pitchFamily="34" charset="-34"/>
                <a:cs typeface="Cordia New" pitchFamily="34" charset="-34"/>
              </a:rPr>
              <a:t>ID</a:t>
            </a:r>
            <a:r>
              <a:rPr lang="th-TH" sz="2400" b="1">
                <a:latin typeface="Cordia New" pitchFamily="34" charset="-34"/>
                <a:cs typeface="Cordia New" pitchFamily="34" charset="-34"/>
              </a:rPr>
              <a:t>   </a:t>
            </a:r>
            <a:r>
              <a:rPr lang="en-US" sz="2400" b="1">
                <a:latin typeface="Cordia New" pitchFamily="34" charset="-34"/>
                <a:cs typeface="Cordia New" pitchFamily="34" charset="-34"/>
              </a:rPr>
              <a:t>      SURVIVAL TIME</a:t>
            </a:r>
            <a:r>
              <a:rPr lang="th-TH" sz="2400" b="1">
                <a:latin typeface="Cordia New" pitchFamily="34" charset="-34"/>
                <a:cs typeface="Cordia New" pitchFamily="34" charset="-34"/>
              </a:rPr>
              <a:t> 	          </a:t>
            </a:r>
            <a:r>
              <a:rPr lang="en-US" sz="2400" b="1">
                <a:latin typeface="Cordia New" pitchFamily="34" charset="-34"/>
                <a:cs typeface="Cordia New" pitchFamily="34" charset="-34"/>
              </a:rPr>
              <a:t>OUTCOME AT THE END </a:t>
            </a:r>
            <a:r>
              <a:rPr lang="th-TH" sz="2400" b="1">
                <a:latin typeface="Cordia New" pitchFamily="34" charset="-34"/>
                <a:cs typeface="Cordia New" pitchFamily="34" charset="-34"/>
              </a:rPr>
              <a:t>	 </a:t>
            </a:r>
            <a:r>
              <a:rPr lang="en-US" sz="2400" b="1">
                <a:latin typeface="Cordia New" pitchFamily="34" charset="-34"/>
                <a:cs typeface="Cordia New" pitchFamily="34" charset="-34"/>
              </a:rPr>
              <a:t>EVENT</a:t>
            </a:r>
          </a:p>
          <a:p>
            <a:pPr eaLnBrk="0" hangingPunct="0"/>
            <a:r>
              <a:rPr lang="en-US" sz="2400" b="1">
                <a:latin typeface="Cordia New" pitchFamily="34" charset="-34"/>
                <a:cs typeface="Cordia New" pitchFamily="34" charset="-34"/>
              </a:rPr>
              <a:t>	</a:t>
            </a:r>
            <a:r>
              <a:rPr lang="th-TH" sz="2400" b="1">
                <a:latin typeface="Cordia New" pitchFamily="34" charset="-34"/>
                <a:cs typeface="Cordia New" pitchFamily="34" charset="-34"/>
              </a:rPr>
              <a:t>(</a:t>
            </a:r>
            <a:r>
              <a:rPr lang="en-US" sz="2400" b="1">
                <a:latin typeface="Cordia New" pitchFamily="34" charset="-34"/>
                <a:cs typeface="Cordia New" pitchFamily="34" charset="-34"/>
              </a:rPr>
              <a:t>Months</a:t>
            </a:r>
            <a:r>
              <a:rPr lang="th-TH" sz="2400" b="1">
                <a:latin typeface="Cordia New" pitchFamily="34" charset="-34"/>
                <a:cs typeface="Cordia New" pitchFamily="34" charset="-34"/>
              </a:rPr>
              <a:t>)</a:t>
            </a:r>
            <a:r>
              <a:rPr lang="en-US" sz="2400" b="1">
                <a:latin typeface="Cordia New" pitchFamily="34" charset="-34"/>
                <a:cs typeface="Cordia New" pitchFamily="34" charset="-34"/>
              </a:rPr>
              <a:t>			OF THE STUDY</a:t>
            </a:r>
            <a:endParaRPr lang="th-TH" sz="2400" b="1">
              <a:latin typeface="Cordia New" pitchFamily="34" charset="-34"/>
              <a:cs typeface="Cordia New" pitchFamily="34" charset="-34"/>
            </a:endParaRPr>
          </a:p>
          <a:p>
            <a:pPr eaLnBrk="0" hangingPunct="0"/>
            <a:r>
              <a:rPr lang="th-TH" sz="2400" b="1">
                <a:latin typeface="Cordia New" pitchFamily="34" charset="-34"/>
                <a:cs typeface="Cordia New" pitchFamily="34" charset="-34"/>
              </a:rPr>
              <a:t>             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31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kumimoji="1"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DATA</a:t>
            </a:r>
            <a:endParaRPr kumimoji="1" lang="th-TH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09600" y="2667000"/>
            <a:ext cx="2514600" cy="2663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th-TH" sz="2800" b="1">
                <a:latin typeface="Cordia New" pitchFamily="34" charset="-34"/>
                <a:cs typeface="Cordia New" pitchFamily="34" charset="-34"/>
              </a:rPr>
              <a:t>1    48	  </a:t>
            </a:r>
            <a:r>
              <a:rPr lang="en-US" sz="2800" b="1">
                <a:latin typeface="Cordia New" pitchFamily="34" charset="-34"/>
                <a:cs typeface="Cordia New" pitchFamily="34" charset="-34"/>
              </a:rPr>
              <a:t>Censored</a:t>
            </a:r>
            <a:endParaRPr lang="en-US" sz="2800" b="1">
              <a:latin typeface="Angsana New" pitchFamily="18" charset="-34"/>
            </a:endParaRPr>
          </a:p>
          <a:p>
            <a:pPr eaLnBrk="0" hangingPunct="0"/>
            <a:r>
              <a:rPr lang="th-TH" sz="2800" b="1">
                <a:latin typeface="Cordia New" pitchFamily="34" charset="-34"/>
                <a:cs typeface="Cordia New" pitchFamily="34" charset="-34"/>
              </a:rPr>
              <a:t>2    22	  </a:t>
            </a:r>
            <a:r>
              <a:rPr lang="en-US" sz="2800" b="1">
                <a:latin typeface="Cordia New" pitchFamily="34" charset="-34"/>
                <a:cs typeface="Cordia New" pitchFamily="34" charset="-34"/>
              </a:rPr>
              <a:t>Censored</a:t>
            </a:r>
            <a:endParaRPr lang="th-TH" sz="2800" b="1">
              <a:latin typeface="Angsana New" pitchFamily="18" charset="-34"/>
            </a:endParaRPr>
          </a:p>
          <a:p>
            <a:pPr eaLnBrk="0" hangingPunct="0"/>
            <a:r>
              <a:rPr lang="th-TH" sz="2800" b="1">
                <a:latin typeface="Cordia New" pitchFamily="34" charset="-34"/>
                <a:cs typeface="Cordia New" pitchFamily="34" charset="-34"/>
              </a:rPr>
              <a:t>3    14	  </a:t>
            </a:r>
            <a:r>
              <a:rPr lang="en-US" sz="2800" b="1">
                <a:latin typeface="Cordia New" pitchFamily="34" charset="-34"/>
                <a:cs typeface="Cordia New" pitchFamily="34" charset="-34"/>
              </a:rPr>
              <a:t>Dead	</a:t>
            </a:r>
          </a:p>
          <a:p>
            <a:pPr eaLnBrk="0" hangingPunct="0"/>
            <a:r>
              <a:rPr lang="th-TH" sz="2800" b="1">
                <a:latin typeface="Cordia New" pitchFamily="34" charset="-34"/>
                <a:cs typeface="Cordia New" pitchFamily="34" charset="-34"/>
              </a:rPr>
              <a:t>4    40	  </a:t>
            </a:r>
            <a:r>
              <a:rPr lang="en-US" sz="2800" b="1">
                <a:latin typeface="Cordia New" pitchFamily="34" charset="-34"/>
                <a:cs typeface="Cordia New" pitchFamily="34" charset="-34"/>
              </a:rPr>
              <a:t>Dead	</a:t>
            </a:r>
            <a:endParaRPr lang="en-US" sz="2800" b="1">
              <a:latin typeface="Angsana New" pitchFamily="18" charset="-34"/>
            </a:endParaRPr>
          </a:p>
          <a:p>
            <a:pPr eaLnBrk="0" hangingPunct="0"/>
            <a:r>
              <a:rPr lang="th-TH" sz="2800" b="1">
                <a:latin typeface="Cordia New" pitchFamily="34" charset="-34"/>
                <a:cs typeface="Cordia New" pitchFamily="34" charset="-34"/>
              </a:rPr>
              <a:t>5    26	  </a:t>
            </a:r>
            <a:r>
              <a:rPr lang="en-US" sz="2800" b="1">
                <a:latin typeface="Cordia New" pitchFamily="34" charset="-34"/>
                <a:cs typeface="Cordia New" pitchFamily="34" charset="-34"/>
              </a:rPr>
              <a:t>Censored</a:t>
            </a:r>
            <a:endParaRPr lang="th-TH" sz="2800" b="1">
              <a:latin typeface="Angsana New" pitchFamily="18" charset="-34"/>
            </a:endParaRPr>
          </a:p>
          <a:p>
            <a:pPr eaLnBrk="0" hangingPunct="0"/>
            <a:r>
              <a:rPr lang="th-TH" sz="2800" b="1">
                <a:latin typeface="Cordia New" pitchFamily="34" charset="-34"/>
                <a:cs typeface="Cordia New" pitchFamily="34" charset="-34"/>
              </a:rPr>
              <a:t>6    13	  </a:t>
            </a:r>
            <a:r>
              <a:rPr lang="en-US" sz="2800" b="1">
                <a:latin typeface="Cordia New" pitchFamily="34" charset="-34"/>
                <a:cs typeface="Cordia New" pitchFamily="34" charset="-34"/>
              </a:rPr>
              <a:t>Censored</a:t>
            </a:r>
            <a:endParaRPr lang="th-TH" sz="2800" b="1">
              <a:latin typeface="Angsana New" pitchFamily="18" charset="-34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533400" y="18288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th-TH" sz="2400" b="1">
                <a:latin typeface="Cordia New" pitchFamily="34" charset="-34"/>
                <a:cs typeface="Cordia New" pitchFamily="34" charset="-34"/>
              </a:rPr>
              <a:t>ID     TIME       EVENT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5791200" y="2743200"/>
            <a:ext cx="2667000" cy="2663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th-TH" sz="2800" b="1">
                <a:latin typeface="Cordia New" pitchFamily="34" charset="-34"/>
                <a:cs typeface="Cordia New" pitchFamily="34" charset="-34"/>
              </a:rPr>
              <a:t>1      48	  	</a:t>
            </a:r>
            <a:r>
              <a:rPr lang="en-US" sz="2800" b="1">
                <a:latin typeface="Cordia New" pitchFamily="34" charset="-34"/>
                <a:cs typeface="Cordia New" pitchFamily="34" charset="-34"/>
              </a:rPr>
              <a:t>0</a:t>
            </a:r>
          </a:p>
          <a:p>
            <a:pPr eaLnBrk="0" hangingPunct="0"/>
            <a:r>
              <a:rPr lang="th-TH" sz="2800" b="1">
                <a:latin typeface="Cordia New" pitchFamily="34" charset="-34"/>
                <a:cs typeface="Cordia New" pitchFamily="34" charset="-34"/>
              </a:rPr>
              <a:t>2      22	  	</a:t>
            </a:r>
            <a:r>
              <a:rPr lang="en-US" sz="2800" b="1">
                <a:latin typeface="Cordia New" pitchFamily="34" charset="-34"/>
                <a:cs typeface="Cordia New" pitchFamily="34" charset="-34"/>
              </a:rPr>
              <a:t>0</a:t>
            </a:r>
            <a:endParaRPr lang="th-TH" sz="2800" b="1">
              <a:latin typeface="Angsana New" pitchFamily="18" charset="-34"/>
            </a:endParaRPr>
          </a:p>
          <a:p>
            <a:pPr eaLnBrk="0" hangingPunct="0"/>
            <a:r>
              <a:rPr lang="th-TH" sz="2800" b="1">
                <a:latin typeface="Cordia New" pitchFamily="34" charset="-34"/>
                <a:cs typeface="Cordia New" pitchFamily="34" charset="-34"/>
              </a:rPr>
              <a:t>3      14	  	</a:t>
            </a:r>
            <a:r>
              <a:rPr lang="en-US" sz="2800" b="1">
                <a:latin typeface="Cordia New" pitchFamily="34" charset="-34"/>
                <a:cs typeface="Cordia New" pitchFamily="34" charset="-34"/>
              </a:rPr>
              <a:t>1</a:t>
            </a:r>
          </a:p>
          <a:p>
            <a:pPr eaLnBrk="0" hangingPunct="0"/>
            <a:r>
              <a:rPr lang="th-TH" sz="2800" b="1">
                <a:latin typeface="Cordia New" pitchFamily="34" charset="-34"/>
                <a:cs typeface="Cordia New" pitchFamily="34" charset="-34"/>
              </a:rPr>
              <a:t>4      40	  	</a:t>
            </a:r>
            <a:r>
              <a:rPr lang="en-US" sz="2800" b="1">
                <a:latin typeface="Cordia New" pitchFamily="34" charset="-34"/>
                <a:cs typeface="Cordia New" pitchFamily="34" charset="-34"/>
              </a:rPr>
              <a:t>1</a:t>
            </a:r>
            <a:endParaRPr lang="en-US" sz="2800" b="1">
              <a:latin typeface="Angsana New" pitchFamily="18" charset="-34"/>
            </a:endParaRPr>
          </a:p>
          <a:p>
            <a:pPr eaLnBrk="0" hangingPunct="0"/>
            <a:r>
              <a:rPr lang="th-TH" sz="2800" b="1">
                <a:latin typeface="Cordia New" pitchFamily="34" charset="-34"/>
                <a:cs typeface="Cordia New" pitchFamily="34" charset="-34"/>
              </a:rPr>
              <a:t>5      26	  	</a:t>
            </a:r>
            <a:r>
              <a:rPr lang="en-US" sz="2800" b="1">
                <a:latin typeface="Cordia New" pitchFamily="34" charset="-34"/>
                <a:cs typeface="Cordia New" pitchFamily="34" charset="-34"/>
              </a:rPr>
              <a:t>0</a:t>
            </a:r>
            <a:endParaRPr lang="th-TH" sz="2800" b="1">
              <a:latin typeface="Angsana New" pitchFamily="18" charset="-34"/>
            </a:endParaRPr>
          </a:p>
          <a:p>
            <a:pPr eaLnBrk="0" hangingPunct="0"/>
            <a:r>
              <a:rPr lang="th-TH" sz="2800" b="1">
                <a:latin typeface="Cordia New" pitchFamily="34" charset="-34"/>
                <a:cs typeface="Cordia New" pitchFamily="34" charset="-34"/>
              </a:rPr>
              <a:t>6      13	  	</a:t>
            </a:r>
            <a:r>
              <a:rPr lang="en-US" sz="2800" b="1">
                <a:latin typeface="Cordia New" pitchFamily="34" charset="-34"/>
                <a:cs typeface="Cordia New" pitchFamily="34" charset="-34"/>
              </a:rPr>
              <a:t>0</a:t>
            </a:r>
            <a:endParaRPr lang="th-TH" sz="2800" b="1">
              <a:latin typeface="Angsana New" pitchFamily="18" charset="-34"/>
            </a:endParaRP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5715000" y="19050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th-TH" sz="2400" b="1">
                <a:latin typeface="Cordia New" pitchFamily="34" charset="-34"/>
                <a:cs typeface="Cordia New" pitchFamily="34" charset="-34"/>
              </a:rPr>
              <a:t>ID     TIME       EVENT</a:t>
            </a:r>
          </a:p>
        </p:txBody>
      </p:sp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3733800" y="2971800"/>
            <a:ext cx="1295400" cy="19050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72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kumimoji="1"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ANALYSIS</a:t>
            </a:r>
            <a:endParaRPr kumimoji="1" lang="th-TH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990600" y="2667000"/>
            <a:ext cx="2667000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th-TH" sz="2800" b="1">
                <a:latin typeface="Cordia New" pitchFamily="34" charset="-34"/>
                <a:cs typeface="Cordia New" pitchFamily="34" charset="-34"/>
              </a:rPr>
              <a:t>1      48	  	</a:t>
            </a:r>
            <a:r>
              <a:rPr lang="en-US" sz="2800" b="1">
                <a:latin typeface="Cordia New" pitchFamily="34" charset="-34"/>
                <a:cs typeface="Cordia New" pitchFamily="34" charset="-34"/>
              </a:rPr>
              <a:t>0</a:t>
            </a:r>
            <a:endParaRPr lang="en-US" sz="2800" b="1">
              <a:latin typeface="Angsana New" pitchFamily="18" charset="-34"/>
            </a:endParaRPr>
          </a:p>
          <a:p>
            <a:pPr eaLnBrk="0" hangingPunct="0"/>
            <a:r>
              <a:rPr lang="th-TH" sz="2800" b="1">
                <a:latin typeface="Cordia New" pitchFamily="34" charset="-34"/>
                <a:cs typeface="Cordia New" pitchFamily="34" charset="-34"/>
              </a:rPr>
              <a:t>2      22	  	</a:t>
            </a:r>
            <a:r>
              <a:rPr lang="en-US" sz="2800" b="1">
                <a:latin typeface="Cordia New" pitchFamily="34" charset="-34"/>
                <a:cs typeface="Cordia New" pitchFamily="34" charset="-34"/>
              </a:rPr>
              <a:t>0</a:t>
            </a:r>
            <a:endParaRPr lang="th-TH" sz="2800" b="1">
              <a:latin typeface="Angsana New" pitchFamily="18" charset="-34"/>
            </a:endParaRPr>
          </a:p>
          <a:p>
            <a:pPr eaLnBrk="0" hangingPunct="0"/>
            <a:r>
              <a:rPr lang="th-TH" sz="2800" b="1">
                <a:latin typeface="Cordia New" pitchFamily="34" charset="-34"/>
                <a:cs typeface="Cordia New" pitchFamily="34" charset="-34"/>
              </a:rPr>
              <a:t>3      14	  	</a:t>
            </a:r>
            <a:r>
              <a:rPr lang="en-US" sz="2800" b="1">
                <a:latin typeface="Cordia New" pitchFamily="34" charset="-34"/>
                <a:cs typeface="Cordia New" pitchFamily="34" charset="-34"/>
              </a:rPr>
              <a:t>1</a:t>
            </a:r>
          </a:p>
          <a:p>
            <a:pPr eaLnBrk="0" hangingPunct="0"/>
            <a:r>
              <a:rPr lang="th-TH" sz="2800" b="1">
                <a:latin typeface="Cordia New" pitchFamily="34" charset="-34"/>
                <a:cs typeface="Cordia New" pitchFamily="34" charset="-34"/>
              </a:rPr>
              <a:t>4      40	  	</a:t>
            </a:r>
            <a:r>
              <a:rPr lang="en-US" sz="2800" b="1">
                <a:latin typeface="Cordia New" pitchFamily="34" charset="-34"/>
                <a:cs typeface="Cordia New" pitchFamily="34" charset="-34"/>
              </a:rPr>
              <a:t>1</a:t>
            </a:r>
            <a:endParaRPr lang="en-US" sz="2800" b="1">
              <a:latin typeface="Angsana New" pitchFamily="18" charset="-34"/>
            </a:endParaRPr>
          </a:p>
          <a:p>
            <a:pPr eaLnBrk="0" hangingPunct="0"/>
            <a:r>
              <a:rPr lang="th-TH" sz="2800" b="1">
                <a:latin typeface="Cordia New" pitchFamily="34" charset="-34"/>
                <a:cs typeface="Cordia New" pitchFamily="34" charset="-34"/>
              </a:rPr>
              <a:t>5      26	  	</a:t>
            </a:r>
            <a:r>
              <a:rPr lang="en-US" sz="2800" b="1">
                <a:latin typeface="Cordia New" pitchFamily="34" charset="-34"/>
                <a:cs typeface="Cordia New" pitchFamily="34" charset="-34"/>
              </a:rPr>
              <a:t>0</a:t>
            </a:r>
            <a:endParaRPr lang="th-TH" sz="2800" b="1">
              <a:latin typeface="Angsana New" pitchFamily="18" charset="-34"/>
            </a:endParaRPr>
          </a:p>
          <a:p>
            <a:pPr eaLnBrk="0" hangingPunct="0"/>
            <a:r>
              <a:rPr lang="th-TH" sz="2800" b="1">
                <a:latin typeface="Cordia New" pitchFamily="34" charset="-34"/>
                <a:cs typeface="Cordia New" pitchFamily="34" charset="-34"/>
              </a:rPr>
              <a:t>6      13	  	</a:t>
            </a:r>
            <a:r>
              <a:rPr lang="en-US" sz="2800" b="1">
                <a:latin typeface="Cordia New" pitchFamily="34" charset="-34"/>
                <a:cs typeface="Cordia New" pitchFamily="34" charset="-34"/>
              </a:rPr>
              <a:t>0</a:t>
            </a:r>
            <a:endParaRPr lang="th-TH" sz="2800" b="1">
              <a:latin typeface="Angsana New" pitchFamily="18" charset="-34"/>
            </a:endParaRPr>
          </a:p>
        </p:txBody>
      </p:sp>
      <p:sp>
        <p:nvSpPr>
          <p:cNvPr id="20484" name="Rectangle 6"/>
          <p:cNvSpPr>
            <a:spLocks noChangeArrowheads="1"/>
          </p:cNvSpPr>
          <p:nvPr/>
        </p:nvSpPr>
        <p:spPr bwMode="auto">
          <a:xfrm>
            <a:off x="914400" y="18288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th-TH" sz="2400" b="1">
                <a:latin typeface="Cordia New" pitchFamily="34" charset="-34"/>
                <a:cs typeface="Cordia New" pitchFamily="34" charset="-34"/>
              </a:rPr>
              <a:t>ID     TIME       EVENT</a:t>
            </a:r>
          </a:p>
        </p:txBody>
      </p:sp>
      <p:sp>
        <p:nvSpPr>
          <p:cNvPr id="20485" name="Text Box 8"/>
          <p:cNvSpPr txBox="1">
            <a:spLocks noChangeArrowheads="1"/>
          </p:cNvSpPr>
          <p:nvPr/>
        </p:nvSpPr>
        <p:spPr bwMode="auto">
          <a:xfrm>
            <a:off x="4435475" y="2589213"/>
            <a:ext cx="17653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en-US" sz="2800">
                <a:latin typeface="Angsana New" pitchFamily="18" charset="-34"/>
              </a:rPr>
              <a:t>Prevalence = </a:t>
            </a:r>
            <a:r>
              <a:rPr lang="th-TH" sz="2800">
                <a:latin typeface="Angsana New" pitchFamily="18" charset="-34"/>
              </a:rPr>
              <a:t>2/6</a:t>
            </a:r>
          </a:p>
        </p:txBody>
      </p:sp>
      <p:sp>
        <p:nvSpPr>
          <p:cNvPr id="20486" name="Text Box 9"/>
          <p:cNvSpPr txBox="1">
            <a:spLocks noChangeArrowheads="1"/>
          </p:cNvSpPr>
          <p:nvPr/>
        </p:nvSpPr>
        <p:spPr bwMode="auto">
          <a:xfrm>
            <a:off x="4435475" y="3275013"/>
            <a:ext cx="40767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>
                <a:latin typeface="Angsana New" pitchFamily="18" charset="-34"/>
              </a:rPr>
              <a:t>Incidence density = 2/163 person-months</a:t>
            </a:r>
          </a:p>
        </p:txBody>
      </p:sp>
      <p:sp>
        <p:nvSpPr>
          <p:cNvPr id="20487" name="Text Box 10"/>
          <p:cNvSpPr txBox="1">
            <a:spLocks noChangeArrowheads="1"/>
          </p:cNvSpPr>
          <p:nvPr/>
        </p:nvSpPr>
        <p:spPr bwMode="auto">
          <a:xfrm>
            <a:off x="4435475" y="4037013"/>
            <a:ext cx="35544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>
                <a:latin typeface="Angsana New" pitchFamily="18" charset="-34"/>
              </a:rPr>
              <a:t>Proportion of surviving at month ‘t’</a:t>
            </a:r>
          </a:p>
        </p:txBody>
      </p:sp>
      <p:sp>
        <p:nvSpPr>
          <p:cNvPr id="20488" name="Text Box 11"/>
          <p:cNvSpPr txBox="1">
            <a:spLocks noChangeArrowheads="1"/>
          </p:cNvSpPr>
          <p:nvPr/>
        </p:nvSpPr>
        <p:spPr bwMode="auto">
          <a:xfrm>
            <a:off x="4419600" y="4800600"/>
            <a:ext cx="2193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>
                <a:latin typeface="Angsana New" pitchFamily="18" charset="-34"/>
              </a:rPr>
              <a:t>Median survival time</a:t>
            </a:r>
          </a:p>
        </p:txBody>
      </p:sp>
      <p:sp>
        <p:nvSpPr>
          <p:cNvPr id="20489" name="AutoShape 12"/>
          <p:cNvSpPr>
            <a:spLocks noChangeArrowheads="1"/>
          </p:cNvSpPr>
          <p:nvPr/>
        </p:nvSpPr>
        <p:spPr bwMode="auto">
          <a:xfrm>
            <a:off x="3429000" y="2819400"/>
            <a:ext cx="762000" cy="25146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th-TH" sz="2800">
              <a:solidFill>
                <a:srgbClr val="FF3399"/>
              </a:solidFill>
              <a:latin typeface="Angsana New" pitchFamily="18" charset="-34"/>
            </a:endParaRPr>
          </a:p>
        </p:txBody>
      </p:sp>
      <p:sp>
        <p:nvSpPr>
          <p:cNvPr id="20490" name="Line 14"/>
          <p:cNvSpPr>
            <a:spLocks noChangeShapeType="1"/>
          </p:cNvSpPr>
          <p:nvPr/>
        </p:nvSpPr>
        <p:spPr bwMode="auto">
          <a:xfrm>
            <a:off x="4648200" y="2667000"/>
            <a:ext cx="1371600" cy="457200"/>
          </a:xfrm>
          <a:prstGeom prst="line">
            <a:avLst/>
          </a:prstGeom>
          <a:noFill/>
          <a:ln w="9525">
            <a:solidFill>
              <a:srgbClr val="FF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1" name="Line 15"/>
          <p:cNvSpPr>
            <a:spLocks noChangeShapeType="1"/>
          </p:cNvSpPr>
          <p:nvPr/>
        </p:nvSpPr>
        <p:spPr bwMode="auto">
          <a:xfrm flipV="1">
            <a:off x="4648200" y="2667000"/>
            <a:ext cx="1371600" cy="457200"/>
          </a:xfrm>
          <a:prstGeom prst="line">
            <a:avLst/>
          </a:prstGeom>
          <a:noFill/>
          <a:ln w="9525">
            <a:solidFill>
              <a:srgbClr val="FF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14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kumimoji="1"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RESULTS</a:t>
            </a:r>
            <a:endParaRPr kumimoji="1" lang="th-TH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990600" y="2667000"/>
            <a:ext cx="2667000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th-TH" sz="2800" b="1">
                <a:latin typeface="Cordia New" pitchFamily="34" charset="-34"/>
                <a:cs typeface="Cordia New" pitchFamily="34" charset="-34"/>
              </a:rPr>
              <a:t>1      48	  	</a:t>
            </a:r>
            <a:r>
              <a:rPr lang="en-US" sz="2800" b="1">
                <a:latin typeface="Cordia New" pitchFamily="34" charset="-34"/>
                <a:cs typeface="Cordia New" pitchFamily="34" charset="-34"/>
              </a:rPr>
              <a:t>0</a:t>
            </a:r>
            <a:endParaRPr lang="en-US" sz="2800" b="1">
              <a:latin typeface="Angsana New" pitchFamily="18" charset="-34"/>
            </a:endParaRPr>
          </a:p>
          <a:p>
            <a:pPr eaLnBrk="0" hangingPunct="0"/>
            <a:r>
              <a:rPr lang="th-TH" sz="2800" b="1">
                <a:latin typeface="Cordia New" pitchFamily="34" charset="-34"/>
                <a:cs typeface="Cordia New" pitchFamily="34" charset="-34"/>
              </a:rPr>
              <a:t>2      22	  	</a:t>
            </a:r>
            <a:r>
              <a:rPr lang="en-US" sz="2800" b="1">
                <a:latin typeface="Cordia New" pitchFamily="34" charset="-34"/>
                <a:cs typeface="Cordia New" pitchFamily="34" charset="-34"/>
              </a:rPr>
              <a:t>0</a:t>
            </a:r>
            <a:endParaRPr lang="th-TH" sz="2800" b="1">
              <a:latin typeface="Angsana New" pitchFamily="18" charset="-34"/>
            </a:endParaRPr>
          </a:p>
          <a:p>
            <a:pPr eaLnBrk="0" hangingPunct="0"/>
            <a:r>
              <a:rPr lang="th-TH" sz="2800" b="1">
                <a:latin typeface="Cordia New" pitchFamily="34" charset="-34"/>
                <a:cs typeface="Cordia New" pitchFamily="34" charset="-34"/>
              </a:rPr>
              <a:t>3      14	  	</a:t>
            </a:r>
            <a:r>
              <a:rPr lang="en-US" sz="2800" b="1">
                <a:latin typeface="Cordia New" pitchFamily="34" charset="-34"/>
                <a:cs typeface="Cordia New" pitchFamily="34" charset="-34"/>
              </a:rPr>
              <a:t>1</a:t>
            </a:r>
          </a:p>
          <a:p>
            <a:pPr eaLnBrk="0" hangingPunct="0"/>
            <a:r>
              <a:rPr lang="th-TH" sz="2800" b="1">
                <a:latin typeface="Cordia New" pitchFamily="34" charset="-34"/>
                <a:cs typeface="Cordia New" pitchFamily="34" charset="-34"/>
              </a:rPr>
              <a:t>4      40	  	</a:t>
            </a:r>
            <a:r>
              <a:rPr lang="en-US" sz="2800" b="1">
                <a:latin typeface="Cordia New" pitchFamily="34" charset="-34"/>
                <a:cs typeface="Cordia New" pitchFamily="34" charset="-34"/>
              </a:rPr>
              <a:t>1</a:t>
            </a:r>
            <a:endParaRPr lang="en-US" sz="2800" b="1">
              <a:latin typeface="Angsana New" pitchFamily="18" charset="-34"/>
            </a:endParaRPr>
          </a:p>
          <a:p>
            <a:pPr eaLnBrk="0" hangingPunct="0"/>
            <a:r>
              <a:rPr lang="th-TH" sz="2800" b="1">
                <a:latin typeface="Cordia New" pitchFamily="34" charset="-34"/>
                <a:cs typeface="Cordia New" pitchFamily="34" charset="-34"/>
              </a:rPr>
              <a:t>5      26	  	</a:t>
            </a:r>
            <a:r>
              <a:rPr lang="en-US" sz="2800" b="1">
                <a:latin typeface="Cordia New" pitchFamily="34" charset="-34"/>
                <a:cs typeface="Cordia New" pitchFamily="34" charset="-34"/>
              </a:rPr>
              <a:t>0</a:t>
            </a:r>
            <a:endParaRPr lang="th-TH" sz="2800" b="1">
              <a:latin typeface="Angsana New" pitchFamily="18" charset="-34"/>
            </a:endParaRPr>
          </a:p>
          <a:p>
            <a:pPr eaLnBrk="0" hangingPunct="0"/>
            <a:r>
              <a:rPr lang="th-TH" sz="2800" b="1">
                <a:latin typeface="Cordia New" pitchFamily="34" charset="-34"/>
                <a:cs typeface="Cordia New" pitchFamily="34" charset="-34"/>
              </a:rPr>
              <a:t>6      13	  	</a:t>
            </a:r>
            <a:r>
              <a:rPr lang="en-US" sz="2800" b="1">
                <a:latin typeface="Cordia New" pitchFamily="34" charset="-34"/>
                <a:cs typeface="Cordia New" pitchFamily="34" charset="-34"/>
              </a:rPr>
              <a:t>0</a:t>
            </a:r>
            <a:endParaRPr lang="th-TH" sz="2800" b="1">
              <a:latin typeface="Angsana New" pitchFamily="18" charset="-34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914400" y="18288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th-TH" sz="2400" b="1">
                <a:latin typeface="Cordia New" pitchFamily="34" charset="-34"/>
                <a:cs typeface="Cordia New" pitchFamily="34" charset="-34"/>
              </a:rPr>
              <a:t>ID     TIME       EVENT</a:t>
            </a:r>
          </a:p>
        </p:txBody>
      </p:sp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4038600" y="2438400"/>
            <a:ext cx="45466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>
                <a:latin typeface="Angsana New" pitchFamily="18" charset="-34"/>
              </a:rPr>
              <a:t>Incidence density = 1.2 </a:t>
            </a:r>
            <a:r>
              <a:rPr lang="en-US" sz="2800">
                <a:latin typeface="Angsana New" pitchFamily="18" charset="-34"/>
              </a:rPr>
              <a:t>per</a:t>
            </a:r>
            <a:r>
              <a:rPr lang="th-TH" sz="2800">
                <a:latin typeface="Angsana New" pitchFamily="18" charset="-34"/>
              </a:rPr>
              <a:t>100 person-months</a:t>
            </a:r>
          </a:p>
          <a:p>
            <a:r>
              <a:rPr lang="th-TH" sz="2800">
                <a:latin typeface="Angsana New" pitchFamily="18" charset="-34"/>
              </a:rPr>
              <a:t>                                 (95%CI: 0.1 to 4.4)</a:t>
            </a:r>
          </a:p>
        </p:txBody>
      </p:sp>
      <p:sp>
        <p:nvSpPr>
          <p:cNvPr id="21510" name="Text Box 7"/>
          <p:cNvSpPr txBox="1">
            <a:spLocks noChangeArrowheads="1"/>
          </p:cNvSpPr>
          <p:nvPr/>
        </p:nvSpPr>
        <p:spPr bwMode="auto">
          <a:xfrm>
            <a:off x="4038600" y="3733800"/>
            <a:ext cx="424815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>
                <a:latin typeface="Angsana New" pitchFamily="18" charset="-34"/>
              </a:rPr>
              <a:t>Proportion of surviving at 24 month </a:t>
            </a:r>
            <a:r>
              <a:rPr lang="en-US" sz="2800">
                <a:latin typeface="Angsana New" pitchFamily="18" charset="-34"/>
              </a:rPr>
              <a:t>= 80%</a:t>
            </a:r>
          </a:p>
          <a:p>
            <a:r>
              <a:rPr lang="en-US" sz="2800">
                <a:latin typeface="Angsana New" pitchFamily="18" charset="-34"/>
              </a:rPr>
              <a:t>                                 </a:t>
            </a:r>
            <a:r>
              <a:rPr lang="th-TH" sz="2800">
                <a:latin typeface="Angsana New" pitchFamily="18" charset="-34"/>
              </a:rPr>
              <a:t>(95%CI: 20 to 97)</a:t>
            </a:r>
            <a:r>
              <a:rPr lang="en-US" sz="2800">
                <a:latin typeface="Angsana New" pitchFamily="18" charset="-34"/>
              </a:rPr>
              <a:t> </a:t>
            </a:r>
            <a:endParaRPr lang="th-TH" sz="2800">
              <a:latin typeface="Angsana New" pitchFamily="18" charset="-34"/>
            </a:endParaRPr>
          </a:p>
        </p:txBody>
      </p:sp>
      <p:sp>
        <p:nvSpPr>
          <p:cNvPr id="21511" name="Text Box 8"/>
          <p:cNvSpPr txBox="1">
            <a:spLocks noChangeArrowheads="1"/>
          </p:cNvSpPr>
          <p:nvPr/>
        </p:nvSpPr>
        <p:spPr bwMode="auto">
          <a:xfrm>
            <a:off x="4038600" y="4876800"/>
            <a:ext cx="38957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r>
              <a:rPr lang="th-TH" sz="2800">
                <a:latin typeface="Angsana New" pitchFamily="18" charset="-34"/>
              </a:rPr>
              <a:t>Median survival time = 40 Months </a:t>
            </a:r>
          </a:p>
          <a:p>
            <a:r>
              <a:rPr lang="th-TH" sz="2800">
                <a:latin typeface="Angsana New" pitchFamily="18" charset="-34"/>
              </a:rPr>
              <a:t>                                 (95%CI: 14 to 48) </a:t>
            </a:r>
          </a:p>
        </p:txBody>
      </p:sp>
      <p:sp>
        <p:nvSpPr>
          <p:cNvPr id="21512" name="AutoShape 9"/>
          <p:cNvSpPr>
            <a:spLocks noChangeArrowheads="1"/>
          </p:cNvSpPr>
          <p:nvPr/>
        </p:nvSpPr>
        <p:spPr bwMode="auto">
          <a:xfrm>
            <a:off x="3200400" y="2819400"/>
            <a:ext cx="762000" cy="25146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th-TH" sz="2800">
              <a:solidFill>
                <a:srgbClr val="FF3399"/>
              </a:solidFill>
              <a:latin typeface="Angsana New" pitchFamily="18" charset="-34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91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Kaplan-Meier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694738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67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/>
              </a:rPr>
              <a:t>Kaplan-Meier survival curve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8153400" cy="519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59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/>
              </a:rPr>
              <a:t>Median survival time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8458200" cy="543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16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058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2"/>
                </a:solidFill>
              </a:rPr>
              <a:t>Survival Function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The number in the risk set is used as the denominator.</a:t>
            </a:r>
          </a:p>
          <a:p>
            <a:pPr eaLnBrk="1" hangingPunct="1">
              <a:defRPr/>
            </a:pPr>
            <a:r>
              <a:rPr lang="en-US" dirty="0" smtClean="0"/>
              <a:t>For the numerator, the number dying in period </a:t>
            </a:r>
            <a:r>
              <a:rPr lang="en-US" i="1" dirty="0" smtClean="0"/>
              <a:t>t</a:t>
            </a:r>
            <a:r>
              <a:rPr lang="en-US" dirty="0" smtClean="0"/>
              <a:t> is subtracted from the number in the risk set.  The product of these ratios over the study time=</a:t>
            </a:r>
          </a:p>
        </p:txBody>
      </p:sp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2005013" y="5199063"/>
          <a:ext cx="5035550" cy="1125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Equation" r:id="rId4" imgW="1117115" imgH="444307" progId="Equation.DSMT4">
                  <p:embed/>
                </p:oleObj>
              </mc:Choice>
              <mc:Fallback>
                <p:oleObj name="Equation" r:id="rId4" imgW="1117115" imgH="44430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5013" y="5199063"/>
                        <a:ext cx="5035550" cy="1125537"/>
                      </a:xfrm>
                      <a:prstGeom prst="rect">
                        <a:avLst/>
                      </a:prstGeom>
                      <a:solidFill>
                        <a:srgbClr val="C2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41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Survival experience</a:t>
            </a:r>
            <a:endParaRPr lang="en-US" dirty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57400"/>
            <a:ext cx="9164638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00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Relative risk (RR)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RR = P1/P2</a:t>
            </a:r>
          </a:p>
          <a:p>
            <a:r>
              <a:rPr lang="en-US" dirty="0" smtClean="0"/>
              <a:t>RR = Risk of event in group A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RR = </a:t>
            </a:r>
            <a:r>
              <a:rPr lang="en-US" dirty="0" smtClean="0"/>
              <a:t>a</a:t>
            </a:r>
            <a:r>
              <a:rPr lang="en-US" dirty="0" smtClean="0"/>
              <a:t>/(</a:t>
            </a:r>
            <a:r>
              <a:rPr lang="en-US" dirty="0" err="1" smtClean="0"/>
              <a:t>a+b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30680" y="2539425"/>
            <a:ext cx="41052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Risk of event in group B</a:t>
            </a:r>
            <a:endParaRPr lang="en-US" sz="32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630680" y="2667000"/>
            <a:ext cx="410522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05348"/>
              </p:ext>
            </p:extLst>
          </p:nvPr>
        </p:nvGraphicFramePr>
        <p:xfrm>
          <a:off x="975358" y="3469640"/>
          <a:ext cx="5120642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6769"/>
                <a:gridCol w="1068952"/>
                <a:gridCol w="1044760"/>
                <a:gridCol w="1280161"/>
              </a:tblGrid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Disease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Normal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Total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Exposed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a+b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Non-exposed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c+d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Total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a+c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b+d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a+b+c+d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3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00200" y="5562600"/>
            <a:ext cx="13612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c</a:t>
            </a:r>
            <a:r>
              <a:rPr lang="en-US" sz="3200" dirty="0"/>
              <a:t>/(</a:t>
            </a:r>
            <a:r>
              <a:rPr lang="en-US" sz="3200" dirty="0" err="1"/>
              <a:t>c+d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783080" y="5638800"/>
            <a:ext cx="117839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558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58200" cy="1219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Survival curve more than one group</a:t>
            </a:r>
            <a:endParaRPr lang="en-US" dirty="0"/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25600"/>
            <a:ext cx="7620000" cy="477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6038"/>
            <a:ext cx="8458200" cy="1219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Comparing survival between groups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114425"/>
          <a:ext cx="8229601" cy="5515561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412180"/>
                <a:gridCol w="1947835"/>
                <a:gridCol w="2191314"/>
                <a:gridCol w="2678272"/>
              </a:tblGrid>
              <a:tr h="39492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aseline="0" dirty="0">
                          <a:effectLst/>
                        </a:rPr>
                        <a:t>ID</a:t>
                      </a:r>
                      <a:endParaRPr lang="en-US" sz="2400" b="0" i="0" baseline="0" dirty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aseline="0">
                          <a:effectLst/>
                        </a:rPr>
                        <a:t>TIME</a:t>
                      </a:r>
                      <a:endParaRPr lang="en-US" sz="24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aseline="0">
                          <a:effectLst/>
                        </a:rPr>
                        <a:t>DEAD</a:t>
                      </a:r>
                      <a:endParaRPr lang="en-US" sz="24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aseline="0">
                          <a:effectLst/>
                        </a:rPr>
                        <a:t>DRUG</a:t>
                      </a:r>
                      <a:endParaRPr lang="en-US" sz="24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266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800" b="0" i="0" baseline="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48</a:t>
                      </a:r>
                      <a:endParaRPr lang="en-US" sz="2800" b="0" i="0" baseline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2800" b="0" i="0" baseline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800" b="0" i="0" baseline="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266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800" b="0" i="0" baseline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22</a:t>
                      </a:r>
                      <a:endParaRPr lang="en-US" sz="2800" b="0" i="0" baseline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2800" b="0" i="0" baseline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800" b="0" i="0" baseline="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266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800" b="0" i="0" baseline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14</a:t>
                      </a:r>
                      <a:endParaRPr lang="en-US" sz="2800" b="0" i="0" baseline="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800" b="0" i="0" baseline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800" b="0" i="0" baseline="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266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800" b="0" i="0" baseline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40</a:t>
                      </a:r>
                      <a:endParaRPr lang="en-US" sz="2800" b="0" i="0" baseline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800" b="0" i="0" baseline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800" b="0" i="0" baseline="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266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2800" b="0" i="0" baseline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26</a:t>
                      </a:r>
                      <a:endParaRPr lang="en-US" sz="2800" b="0" i="0" baseline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2800" b="0" i="0" baseline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800" b="0" i="0" baseline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266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2800" b="0" i="0" baseline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13</a:t>
                      </a:r>
                      <a:endParaRPr lang="en-US" sz="2800" b="0" i="0" baseline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2800" b="0" i="0" baseline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800" b="0" i="0" baseline="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266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effectLst/>
                          <a:latin typeface="+mn-lt"/>
                        </a:rPr>
                        <a:t>7</a:t>
                      </a:r>
                      <a:endParaRPr lang="en-US" sz="28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effectLst/>
                          <a:latin typeface="+mn-lt"/>
                        </a:rPr>
                        <a:t>13</a:t>
                      </a:r>
                      <a:endParaRPr lang="en-US" sz="28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effectLst/>
                          <a:latin typeface="+mn-lt"/>
                        </a:rPr>
                        <a:t>0</a:t>
                      </a:r>
                      <a:endParaRPr lang="en-US" sz="28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effectLst/>
                          <a:latin typeface="+mn-lt"/>
                        </a:rPr>
                        <a:t>0</a:t>
                      </a:r>
                      <a:endParaRPr lang="en-US" sz="28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266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effectLst/>
                          <a:latin typeface="+mn-lt"/>
                        </a:rPr>
                        <a:t>8</a:t>
                      </a:r>
                      <a:endParaRPr lang="en-US" sz="28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effectLst/>
                          <a:latin typeface="+mn-lt"/>
                        </a:rPr>
                        <a:t>6</a:t>
                      </a:r>
                      <a:endParaRPr lang="en-US" sz="28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effectLst/>
                          <a:latin typeface="+mn-lt"/>
                        </a:rPr>
                        <a:t>1</a:t>
                      </a:r>
                      <a:endParaRPr lang="en-US" sz="28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effectLst/>
                          <a:latin typeface="+mn-lt"/>
                        </a:rPr>
                        <a:t>0</a:t>
                      </a:r>
                      <a:endParaRPr lang="en-US" sz="28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266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effectLst/>
                          <a:latin typeface="+mn-lt"/>
                        </a:rPr>
                        <a:t>9</a:t>
                      </a:r>
                      <a:endParaRPr lang="en-US" sz="28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effectLst/>
                          <a:latin typeface="+mn-lt"/>
                        </a:rPr>
                        <a:t>12</a:t>
                      </a:r>
                      <a:endParaRPr lang="en-US" sz="28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effectLst/>
                          <a:latin typeface="+mn-lt"/>
                        </a:rPr>
                        <a:t>1</a:t>
                      </a:r>
                      <a:endParaRPr lang="en-US" sz="28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effectLst/>
                          <a:latin typeface="+mn-lt"/>
                        </a:rPr>
                        <a:t>0</a:t>
                      </a:r>
                      <a:endParaRPr lang="en-US" sz="28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266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effectLst/>
                          <a:latin typeface="+mn-lt"/>
                        </a:rPr>
                        <a:t>10</a:t>
                      </a:r>
                      <a:endParaRPr lang="en-US" sz="28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effectLst/>
                          <a:latin typeface="+mn-lt"/>
                        </a:rPr>
                        <a:t>14</a:t>
                      </a:r>
                      <a:endParaRPr lang="en-US" sz="28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effectLst/>
                          <a:latin typeface="+mn-lt"/>
                        </a:rPr>
                        <a:t>1</a:t>
                      </a:r>
                      <a:endParaRPr lang="en-US" sz="28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 dirty="0">
                          <a:effectLst/>
                          <a:latin typeface="+mn-lt"/>
                        </a:rPr>
                        <a:t>0</a:t>
                      </a:r>
                      <a:endParaRPr lang="en-US" sz="2800" b="0" i="0" baseline="0" dirty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266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effectLst/>
                          <a:latin typeface="+mn-lt"/>
                        </a:rPr>
                        <a:t>11</a:t>
                      </a:r>
                      <a:endParaRPr lang="en-US" sz="28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effectLst/>
                          <a:latin typeface="+mn-lt"/>
                        </a:rPr>
                        <a:t>22</a:t>
                      </a:r>
                      <a:endParaRPr lang="en-US" sz="28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effectLst/>
                          <a:latin typeface="+mn-lt"/>
                        </a:rPr>
                        <a:t>1</a:t>
                      </a:r>
                      <a:endParaRPr lang="en-US" sz="28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effectLst/>
                          <a:latin typeface="+mn-lt"/>
                        </a:rPr>
                        <a:t>0</a:t>
                      </a:r>
                      <a:endParaRPr lang="en-US" sz="28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2667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effectLst/>
                          <a:latin typeface="+mn-lt"/>
                        </a:rPr>
                        <a:t>12</a:t>
                      </a:r>
                      <a:endParaRPr lang="en-US" sz="28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effectLst/>
                          <a:latin typeface="+mn-lt"/>
                        </a:rPr>
                        <a:t>13</a:t>
                      </a:r>
                      <a:endParaRPr lang="en-US" sz="28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>
                          <a:effectLst/>
                          <a:latin typeface="+mn-lt"/>
                        </a:rPr>
                        <a:t>1</a:t>
                      </a:r>
                      <a:endParaRPr lang="en-US" sz="2800" b="0" i="0" baseline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aseline="0" dirty="0">
                          <a:effectLst/>
                          <a:latin typeface="+mn-lt"/>
                        </a:rPr>
                        <a:t>0</a:t>
                      </a:r>
                      <a:endParaRPr lang="en-US" sz="2800" b="0" i="0" baseline="0" dirty="0">
                        <a:effectLst/>
                        <a:latin typeface="+mn-lt"/>
                        <a:ea typeface="Cordia New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67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Kaplan-Meier </a:t>
            </a:r>
            <a:r>
              <a:rPr lang="en-US" dirty="0" err="1" smtClean="0"/>
              <a:t>surve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32772" name="Group 70"/>
          <p:cNvGrpSpPr>
            <a:grpSpLocks noChangeAspect="1"/>
          </p:cNvGrpSpPr>
          <p:nvPr/>
        </p:nvGrpSpPr>
        <p:grpSpPr bwMode="auto">
          <a:xfrm>
            <a:off x="803275" y="1220788"/>
            <a:ext cx="7459663" cy="4951412"/>
            <a:chOff x="506" y="769"/>
            <a:chExt cx="4699" cy="3119"/>
          </a:xfrm>
        </p:grpSpPr>
        <p:sp>
          <p:nvSpPr>
            <p:cNvPr id="32774" name="AutoShape 69"/>
            <p:cNvSpPr>
              <a:spLocks noChangeAspect="1" noChangeArrowheads="1" noTextEdit="1"/>
            </p:cNvSpPr>
            <p:nvPr/>
          </p:nvSpPr>
          <p:spPr bwMode="auto">
            <a:xfrm>
              <a:off x="528" y="774"/>
              <a:ext cx="4677" cy="3114"/>
            </a:xfrm>
            <a:prstGeom prst="rect">
              <a:avLst/>
            </a:prstGeom>
            <a:solidFill>
              <a:srgbClr val="C2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75" name="Rectangle 71"/>
            <p:cNvSpPr>
              <a:spLocks noChangeArrowheads="1"/>
            </p:cNvSpPr>
            <p:nvPr/>
          </p:nvSpPr>
          <p:spPr bwMode="auto">
            <a:xfrm>
              <a:off x="1227" y="769"/>
              <a:ext cx="2416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Kaplan-Meier survival estimates, by drug</a:t>
              </a:r>
              <a:endParaRPr lang="en-US"/>
            </a:p>
          </p:txBody>
        </p:sp>
        <p:sp>
          <p:nvSpPr>
            <p:cNvPr id="32776" name="Rectangle 72"/>
            <p:cNvSpPr>
              <a:spLocks noChangeArrowheads="1"/>
            </p:cNvSpPr>
            <p:nvPr/>
          </p:nvSpPr>
          <p:spPr bwMode="auto">
            <a:xfrm rot="-5400000">
              <a:off x="536" y="2225"/>
              <a:ext cx="94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n-US"/>
            </a:p>
          </p:txBody>
        </p:sp>
        <p:sp>
          <p:nvSpPr>
            <p:cNvPr id="32777" name="Rectangle 73"/>
            <p:cNvSpPr>
              <a:spLocks noChangeArrowheads="1"/>
            </p:cNvSpPr>
            <p:nvPr/>
          </p:nvSpPr>
          <p:spPr bwMode="auto">
            <a:xfrm>
              <a:off x="2778" y="3701"/>
              <a:ext cx="810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analysis time</a:t>
              </a:r>
              <a:endParaRPr lang="en-US"/>
            </a:p>
          </p:txBody>
        </p:sp>
        <p:sp>
          <p:nvSpPr>
            <p:cNvPr id="32778" name="Rectangle 74"/>
            <p:cNvSpPr>
              <a:spLocks noChangeArrowheads="1"/>
            </p:cNvSpPr>
            <p:nvPr/>
          </p:nvSpPr>
          <p:spPr bwMode="auto">
            <a:xfrm>
              <a:off x="1255" y="3597"/>
              <a:ext cx="130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/>
            </a:p>
          </p:txBody>
        </p:sp>
        <p:sp>
          <p:nvSpPr>
            <p:cNvPr id="32779" name="Line 75"/>
            <p:cNvSpPr>
              <a:spLocks noChangeShapeType="1"/>
            </p:cNvSpPr>
            <p:nvPr/>
          </p:nvSpPr>
          <p:spPr bwMode="auto">
            <a:xfrm flipV="1">
              <a:off x="1320" y="3540"/>
              <a:ext cx="0" cy="57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80" name="Line 76"/>
            <p:cNvSpPr>
              <a:spLocks noChangeShapeType="1"/>
            </p:cNvSpPr>
            <p:nvPr/>
          </p:nvSpPr>
          <p:spPr bwMode="auto">
            <a:xfrm flipV="1">
              <a:off x="1320" y="997"/>
              <a:ext cx="0" cy="55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81" name="Rectangle 77"/>
            <p:cNvSpPr>
              <a:spLocks noChangeArrowheads="1"/>
            </p:cNvSpPr>
            <p:nvPr/>
          </p:nvSpPr>
          <p:spPr bwMode="auto">
            <a:xfrm>
              <a:off x="2461" y="3597"/>
              <a:ext cx="202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20</a:t>
              </a:r>
              <a:endParaRPr lang="en-US"/>
            </a:p>
          </p:txBody>
        </p:sp>
        <p:sp>
          <p:nvSpPr>
            <p:cNvPr id="32782" name="Line 78"/>
            <p:cNvSpPr>
              <a:spLocks noChangeShapeType="1"/>
            </p:cNvSpPr>
            <p:nvPr/>
          </p:nvSpPr>
          <p:spPr bwMode="auto">
            <a:xfrm flipV="1">
              <a:off x="2562" y="3540"/>
              <a:ext cx="0" cy="57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83" name="Line 79"/>
            <p:cNvSpPr>
              <a:spLocks noChangeShapeType="1"/>
            </p:cNvSpPr>
            <p:nvPr/>
          </p:nvSpPr>
          <p:spPr bwMode="auto">
            <a:xfrm flipV="1">
              <a:off x="2562" y="997"/>
              <a:ext cx="0" cy="55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84" name="Rectangle 80"/>
            <p:cNvSpPr>
              <a:spLocks noChangeArrowheads="1"/>
            </p:cNvSpPr>
            <p:nvPr/>
          </p:nvSpPr>
          <p:spPr bwMode="auto">
            <a:xfrm>
              <a:off x="3703" y="3597"/>
              <a:ext cx="202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40</a:t>
              </a:r>
              <a:endParaRPr lang="en-US"/>
            </a:p>
          </p:txBody>
        </p:sp>
        <p:sp>
          <p:nvSpPr>
            <p:cNvPr id="32785" name="Line 81"/>
            <p:cNvSpPr>
              <a:spLocks noChangeShapeType="1"/>
            </p:cNvSpPr>
            <p:nvPr/>
          </p:nvSpPr>
          <p:spPr bwMode="auto">
            <a:xfrm flipV="1">
              <a:off x="3804" y="3540"/>
              <a:ext cx="0" cy="57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86" name="Line 82"/>
            <p:cNvSpPr>
              <a:spLocks noChangeShapeType="1"/>
            </p:cNvSpPr>
            <p:nvPr/>
          </p:nvSpPr>
          <p:spPr bwMode="auto">
            <a:xfrm flipV="1">
              <a:off x="3804" y="997"/>
              <a:ext cx="0" cy="55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87" name="Rectangle 83"/>
            <p:cNvSpPr>
              <a:spLocks noChangeArrowheads="1"/>
            </p:cNvSpPr>
            <p:nvPr/>
          </p:nvSpPr>
          <p:spPr bwMode="auto">
            <a:xfrm>
              <a:off x="4948" y="3597"/>
              <a:ext cx="202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60</a:t>
              </a:r>
              <a:endParaRPr lang="en-US"/>
            </a:p>
          </p:txBody>
        </p:sp>
        <p:sp>
          <p:nvSpPr>
            <p:cNvPr id="32788" name="Line 84"/>
            <p:cNvSpPr>
              <a:spLocks noChangeShapeType="1"/>
            </p:cNvSpPr>
            <p:nvPr/>
          </p:nvSpPr>
          <p:spPr bwMode="auto">
            <a:xfrm flipV="1">
              <a:off x="5049" y="3540"/>
              <a:ext cx="0" cy="57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89" name="Line 85"/>
            <p:cNvSpPr>
              <a:spLocks noChangeShapeType="1"/>
            </p:cNvSpPr>
            <p:nvPr/>
          </p:nvSpPr>
          <p:spPr bwMode="auto">
            <a:xfrm flipV="1">
              <a:off x="5049" y="997"/>
              <a:ext cx="0" cy="55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90" name="Rectangle 86"/>
            <p:cNvSpPr>
              <a:spLocks noChangeArrowheads="1"/>
            </p:cNvSpPr>
            <p:nvPr/>
          </p:nvSpPr>
          <p:spPr bwMode="auto">
            <a:xfrm>
              <a:off x="808" y="3413"/>
              <a:ext cx="312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0.00</a:t>
              </a:r>
              <a:endParaRPr lang="en-US"/>
            </a:p>
          </p:txBody>
        </p:sp>
        <p:sp>
          <p:nvSpPr>
            <p:cNvPr id="32791" name="Line 87"/>
            <p:cNvSpPr>
              <a:spLocks noChangeShapeType="1"/>
            </p:cNvSpPr>
            <p:nvPr/>
          </p:nvSpPr>
          <p:spPr bwMode="auto">
            <a:xfrm flipH="1">
              <a:off x="1167" y="3455"/>
              <a:ext cx="60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92" name="Line 88"/>
            <p:cNvSpPr>
              <a:spLocks noChangeShapeType="1"/>
            </p:cNvSpPr>
            <p:nvPr/>
          </p:nvSpPr>
          <p:spPr bwMode="auto">
            <a:xfrm flipH="1">
              <a:off x="5143" y="3455"/>
              <a:ext cx="59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93" name="Rectangle 89"/>
            <p:cNvSpPr>
              <a:spLocks noChangeArrowheads="1"/>
            </p:cNvSpPr>
            <p:nvPr/>
          </p:nvSpPr>
          <p:spPr bwMode="auto">
            <a:xfrm>
              <a:off x="808" y="2834"/>
              <a:ext cx="312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0.25</a:t>
              </a:r>
              <a:endParaRPr lang="en-US"/>
            </a:p>
          </p:txBody>
        </p:sp>
        <p:sp>
          <p:nvSpPr>
            <p:cNvPr id="32794" name="Line 90"/>
            <p:cNvSpPr>
              <a:spLocks noChangeShapeType="1"/>
            </p:cNvSpPr>
            <p:nvPr/>
          </p:nvSpPr>
          <p:spPr bwMode="auto">
            <a:xfrm flipH="1">
              <a:off x="1167" y="2876"/>
              <a:ext cx="60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95" name="Line 91"/>
            <p:cNvSpPr>
              <a:spLocks noChangeShapeType="1"/>
            </p:cNvSpPr>
            <p:nvPr/>
          </p:nvSpPr>
          <p:spPr bwMode="auto">
            <a:xfrm flipH="1">
              <a:off x="5143" y="2876"/>
              <a:ext cx="59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96" name="Rectangle 92"/>
            <p:cNvSpPr>
              <a:spLocks noChangeArrowheads="1"/>
            </p:cNvSpPr>
            <p:nvPr/>
          </p:nvSpPr>
          <p:spPr bwMode="auto">
            <a:xfrm>
              <a:off x="808" y="2253"/>
              <a:ext cx="312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0.50</a:t>
              </a:r>
              <a:endParaRPr lang="en-US"/>
            </a:p>
          </p:txBody>
        </p:sp>
        <p:sp>
          <p:nvSpPr>
            <p:cNvPr id="32797" name="Line 93"/>
            <p:cNvSpPr>
              <a:spLocks noChangeShapeType="1"/>
            </p:cNvSpPr>
            <p:nvPr/>
          </p:nvSpPr>
          <p:spPr bwMode="auto">
            <a:xfrm flipH="1">
              <a:off x="1167" y="2297"/>
              <a:ext cx="60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98" name="Line 94"/>
            <p:cNvSpPr>
              <a:spLocks noChangeShapeType="1"/>
            </p:cNvSpPr>
            <p:nvPr/>
          </p:nvSpPr>
          <p:spPr bwMode="auto">
            <a:xfrm flipH="1">
              <a:off x="5143" y="2297"/>
              <a:ext cx="59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99" name="Rectangle 95"/>
            <p:cNvSpPr>
              <a:spLocks noChangeArrowheads="1"/>
            </p:cNvSpPr>
            <p:nvPr/>
          </p:nvSpPr>
          <p:spPr bwMode="auto">
            <a:xfrm>
              <a:off x="808" y="1674"/>
              <a:ext cx="312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0.75</a:t>
              </a:r>
              <a:endParaRPr lang="en-US"/>
            </a:p>
          </p:txBody>
        </p:sp>
        <p:sp>
          <p:nvSpPr>
            <p:cNvPr id="32800" name="Line 96"/>
            <p:cNvSpPr>
              <a:spLocks noChangeShapeType="1"/>
            </p:cNvSpPr>
            <p:nvPr/>
          </p:nvSpPr>
          <p:spPr bwMode="auto">
            <a:xfrm flipH="1">
              <a:off x="1167" y="1719"/>
              <a:ext cx="60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01" name="Line 97"/>
            <p:cNvSpPr>
              <a:spLocks noChangeShapeType="1"/>
            </p:cNvSpPr>
            <p:nvPr/>
          </p:nvSpPr>
          <p:spPr bwMode="auto">
            <a:xfrm flipH="1">
              <a:off x="5143" y="1719"/>
              <a:ext cx="59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02" name="Rectangle 98"/>
            <p:cNvSpPr>
              <a:spLocks noChangeArrowheads="1"/>
            </p:cNvSpPr>
            <p:nvPr/>
          </p:nvSpPr>
          <p:spPr bwMode="auto">
            <a:xfrm>
              <a:off x="808" y="1096"/>
              <a:ext cx="312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1.00</a:t>
              </a:r>
              <a:endParaRPr lang="en-US"/>
            </a:p>
          </p:txBody>
        </p:sp>
        <p:sp>
          <p:nvSpPr>
            <p:cNvPr id="32803" name="Line 99"/>
            <p:cNvSpPr>
              <a:spLocks noChangeShapeType="1"/>
            </p:cNvSpPr>
            <p:nvPr/>
          </p:nvSpPr>
          <p:spPr bwMode="auto">
            <a:xfrm flipH="1">
              <a:off x="1167" y="1137"/>
              <a:ext cx="60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04" name="Line 100"/>
            <p:cNvSpPr>
              <a:spLocks noChangeShapeType="1"/>
            </p:cNvSpPr>
            <p:nvPr/>
          </p:nvSpPr>
          <p:spPr bwMode="auto">
            <a:xfrm flipH="1">
              <a:off x="5143" y="1137"/>
              <a:ext cx="59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05" name="Line 101"/>
            <p:cNvSpPr>
              <a:spLocks noChangeShapeType="1"/>
            </p:cNvSpPr>
            <p:nvPr/>
          </p:nvSpPr>
          <p:spPr bwMode="auto">
            <a:xfrm>
              <a:off x="1227" y="1052"/>
              <a:ext cx="3916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06" name="Line 102"/>
            <p:cNvSpPr>
              <a:spLocks noChangeShapeType="1"/>
            </p:cNvSpPr>
            <p:nvPr/>
          </p:nvSpPr>
          <p:spPr bwMode="auto">
            <a:xfrm>
              <a:off x="5143" y="1052"/>
              <a:ext cx="0" cy="2488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07" name="Line 103"/>
            <p:cNvSpPr>
              <a:spLocks noChangeShapeType="1"/>
            </p:cNvSpPr>
            <p:nvPr/>
          </p:nvSpPr>
          <p:spPr bwMode="auto">
            <a:xfrm flipH="1">
              <a:off x="1227" y="3540"/>
              <a:ext cx="3916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08" name="Line 104"/>
            <p:cNvSpPr>
              <a:spLocks noChangeShapeType="1"/>
            </p:cNvSpPr>
            <p:nvPr/>
          </p:nvSpPr>
          <p:spPr bwMode="auto">
            <a:xfrm flipV="1">
              <a:off x="1227" y="1052"/>
              <a:ext cx="0" cy="2488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09" name="Line 105"/>
            <p:cNvSpPr>
              <a:spLocks noChangeShapeType="1"/>
            </p:cNvSpPr>
            <p:nvPr/>
          </p:nvSpPr>
          <p:spPr bwMode="auto">
            <a:xfrm>
              <a:off x="1320" y="1137"/>
              <a:ext cx="0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10" name="Line 106"/>
            <p:cNvSpPr>
              <a:spLocks noChangeShapeType="1"/>
            </p:cNvSpPr>
            <p:nvPr/>
          </p:nvSpPr>
          <p:spPr bwMode="auto">
            <a:xfrm>
              <a:off x="1320" y="1137"/>
              <a:ext cx="0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11" name="Line 107"/>
            <p:cNvSpPr>
              <a:spLocks noChangeShapeType="1"/>
            </p:cNvSpPr>
            <p:nvPr/>
          </p:nvSpPr>
          <p:spPr bwMode="auto">
            <a:xfrm>
              <a:off x="1320" y="1137"/>
              <a:ext cx="37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12" name="Line 108"/>
            <p:cNvSpPr>
              <a:spLocks noChangeShapeType="1"/>
            </p:cNvSpPr>
            <p:nvPr/>
          </p:nvSpPr>
          <p:spPr bwMode="auto">
            <a:xfrm>
              <a:off x="1692" y="1137"/>
              <a:ext cx="0" cy="387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13" name="Line 109"/>
            <p:cNvSpPr>
              <a:spLocks noChangeShapeType="1"/>
            </p:cNvSpPr>
            <p:nvPr/>
          </p:nvSpPr>
          <p:spPr bwMode="auto">
            <a:xfrm>
              <a:off x="1692" y="1524"/>
              <a:ext cx="374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14" name="Line 110"/>
            <p:cNvSpPr>
              <a:spLocks noChangeShapeType="1"/>
            </p:cNvSpPr>
            <p:nvPr/>
          </p:nvSpPr>
          <p:spPr bwMode="auto">
            <a:xfrm>
              <a:off x="2066" y="1524"/>
              <a:ext cx="0" cy="387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15" name="Line 111"/>
            <p:cNvSpPr>
              <a:spLocks noChangeShapeType="1"/>
            </p:cNvSpPr>
            <p:nvPr/>
          </p:nvSpPr>
          <p:spPr bwMode="auto">
            <a:xfrm>
              <a:off x="2066" y="1911"/>
              <a:ext cx="63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16" name="Line 112"/>
            <p:cNvSpPr>
              <a:spLocks noChangeShapeType="1"/>
            </p:cNvSpPr>
            <p:nvPr/>
          </p:nvSpPr>
          <p:spPr bwMode="auto">
            <a:xfrm>
              <a:off x="2129" y="1911"/>
              <a:ext cx="0" cy="386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17" name="Line 113"/>
            <p:cNvSpPr>
              <a:spLocks noChangeShapeType="1"/>
            </p:cNvSpPr>
            <p:nvPr/>
          </p:nvSpPr>
          <p:spPr bwMode="auto">
            <a:xfrm>
              <a:off x="2129" y="2297"/>
              <a:ext cx="62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18" name="Line 114"/>
            <p:cNvSpPr>
              <a:spLocks noChangeShapeType="1"/>
            </p:cNvSpPr>
            <p:nvPr/>
          </p:nvSpPr>
          <p:spPr bwMode="auto">
            <a:xfrm>
              <a:off x="2191" y="2297"/>
              <a:ext cx="0" cy="579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19" name="Line 115"/>
            <p:cNvSpPr>
              <a:spLocks noChangeShapeType="1"/>
            </p:cNvSpPr>
            <p:nvPr/>
          </p:nvSpPr>
          <p:spPr bwMode="auto">
            <a:xfrm>
              <a:off x="2191" y="2876"/>
              <a:ext cx="496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20" name="Line 116"/>
            <p:cNvSpPr>
              <a:spLocks noChangeShapeType="1"/>
            </p:cNvSpPr>
            <p:nvPr/>
          </p:nvSpPr>
          <p:spPr bwMode="auto">
            <a:xfrm>
              <a:off x="2687" y="2876"/>
              <a:ext cx="0" cy="579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21" name="Line 117"/>
            <p:cNvSpPr>
              <a:spLocks noChangeShapeType="1"/>
            </p:cNvSpPr>
            <p:nvPr/>
          </p:nvSpPr>
          <p:spPr bwMode="auto">
            <a:xfrm>
              <a:off x="1320" y="1137"/>
              <a:ext cx="0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22" name="Line 118"/>
            <p:cNvSpPr>
              <a:spLocks noChangeShapeType="1"/>
            </p:cNvSpPr>
            <p:nvPr/>
          </p:nvSpPr>
          <p:spPr bwMode="auto">
            <a:xfrm>
              <a:off x="1320" y="1137"/>
              <a:ext cx="0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23" name="Line 119"/>
            <p:cNvSpPr>
              <a:spLocks noChangeShapeType="1"/>
            </p:cNvSpPr>
            <p:nvPr/>
          </p:nvSpPr>
          <p:spPr bwMode="auto">
            <a:xfrm>
              <a:off x="1351" y="1137"/>
              <a:ext cx="80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24" name="Line 120"/>
            <p:cNvSpPr>
              <a:spLocks noChangeShapeType="1"/>
            </p:cNvSpPr>
            <p:nvPr/>
          </p:nvSpPr>
          <p:spPr bwMode="auto">
            <a:xfrm>
              <a:off x="2129" y="1137"/>
              <a:ext cx="0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25" name="Line 121"/>
            <p:cNvSpPr>
              <a:spLocks noChangeShapeType="1"/>
            </p:cNvSpPr>
            <p:nvPr/>
          </p:nvSpPr>
          <p:spPr bwMode="auto">
            <a:xfrm>
              <a:off x="2129" y="1137"/>
              <a:ext cx="6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26" name="Line 122"/>
            <p:cNvSpPr>
              <a:spLocks noChangeShapeType="1"/>
            </p:cNvSpPr>
            <p:nvPr/>
          </p:nvSpPr>
          <p:spPr bwMode="auto">
            <a:xfrm>
              <a:off x="2191" y="1137"/>
              <a:ext cx="0" cy="46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27" name="Line 123"/>
            <p:cNvSpPr>
              <a:spLocks noChangeShapeType="1"/>
            </p:cNvSpPr>
            <p:nvPr/>
          </p:nvSpPr>
          <p:spPr bwMode="auto">
            <a:xfrm>
              <a:off x="2191" y="1602"/>
              <a:ext cx="496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28" name="Line 124"/>
            <p:cNvSpPr>
              <a:spLocks noChangeShapeType="1"/>
            </p:cNvSpPr>
            <p:nvPr/>
          </p:nvSpPr>
          <p:spPr bwMode="auto">
            <a:xfrm>
              <a:off x="2687" y="1602"/>
              <a:ext cx="0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29" name="Line 125"/>
            <p:cNvSpPr>
              <a:spLocks noChangeShapeType="1"/>
            </p:cNvSpPr>
            <p:nvPr/>
          </p:nvSpPr>
          <p:spPr bwMode="auto">
            <a:xfrm>
              <a:off x="2687" y="1602"/>
              <a:ext cx="25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30" name="Line 126"/>
            <p:cNvSpPr>
              <a:spLocks noChangeShapeType="1"/>
            </p:cNvSpPr>
            <p:nvPr/>
          </p:nvSpPr>
          <p:spPr bwMode="auto">
            <a:xfrm>
              <a:off x="2937" y="1602"/>
              <a:ext cx="0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31" name="Line 127"/>
            <p:cNvSpPr>
              <a:spLocks noChangeShapeType="1"/>
            </p:cNvSpPr>
            <p:nvPr/>
          </p:nvSpPr>
          <p:spPr bwMode="auto">
            <a:xfrm>
              <a:off x="2937" y="1602"/>
              <a:ext cx="867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32" name="Line 128"/>
            <p:cNvSpPr>
              <a:spLocks noChangeShapeType="1"/>
            </p:cNvSpPr>
            <p:nvPr/>
          </p:nvSpPr>
          <p:spPr bwMode="auto">
            <a:xfrm>
              <a:off x="3804" y="1602"/>
              <a:ext cx="0" cy="92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33" name="Line 129"/>
            <p:cNvSpPr>
              <a:spLocks noChangeShapeType="1"/>
            </p:cNvSpPr>
            <p:nvPr/>
          </p:nvSpPr>
          <p:spPr bwMode="auto">
            <a:xfrm>
              <a:off x="3804" y="2528"/>
              <a:ext cx="49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34" name="Line 130"/>
            <p:cNvSpPr>
              <a:spLocks noChangeShapeType="1"/>
            </p:cNvSpPr>
            <p:nvPr/>
          </p:nvSpPr>
          <p:spPr bwMode="auto">
            <a:xfrm>
              <a:off x="4303" y="2528"/>
              <a:ext cx="0" cy="0"/>
            </a:xfrm>
            <a:prstGeom prst="line">
              <a:avLst/>
            </a:prstGeom>
            <a:noFill/>
            <a:ln w="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35" name="Rectangle 131"/>
            <p:cNvSpPr>
              <a:spLocks noChangeArrowheads="1"/>
            </p:cNvSpPr>
            <p:nvPr/>
          </p:nvSpPr>
          <p:spPr bwMode="auto">
            <a:xfrm>
              <a:off x="2762" y="3264"/>
              <a:ext cx="5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Arial" charset="0"/>
                </a:rPr>
                <a:t>drug 0</a:t>
              </a:r>
              <a:endParaRPr lang="en-US" sz="4800"/>
            </a:p>
          </p:txBody>
        </p:sp>
        <p:sp>
          <p:nvSpPr>
            <p:cNvPr id="32836" name="Rectangle 132"/>
            <p:cNvSpPr>
              <a:spLocks noChangeArrowheads="1"/>
            </p:cNvSpPr>
            <p:nvPr/>
          </p:nvSpPr>
          <p:spPr bwMode="auto">
            <a:xfrm>
              <a:off x="2793" y="1309"/>
              <a:ext cx="55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Arial" charset="0"/>
                </a:rPr>
                <a:t>drug 1</a:t>
              </a:r>
              <a:endParaRPr lang="en-US" sz="4800"/>
            </a:p>
          </p:txBody>
        </p:sp>
      </p:grpSp>
      <p:sp>
        <p:nvSpPr>
          <p:cNvPr id="32773" name="AutoShape 3"/>
          <p:cNvSpPr>
            <a:spLocks noChangeAspect="1" noChangeArrowheads="1"/>
          </p:cNvSpPr>
          <p:nvPr/>
        </p:nvSpPr>
        <p:spPr bwMode="auto">
          <a:xfrm>
            <a:off x="1109663" y="1076325"/>
            <a:ext cx="7424737" cy="494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2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28600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Log-rank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590800"/>
            <a:ext cx="7772400" cy="4114800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defRPr/>
            </a:pPr>
            <a:r>
              <a:rPr lang="en-US" sz="2400" dirty="0">
                <a:effectLst/>
              </a:rPr>
              <a:t>t	=	Time 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>
                <a:effectLst/>
              </a:rPr>
              <a:t>n	=	Number at risk for both groups </a:t>
            </a:r>
            <a:r>
              <a:rPr lang="en-US" sz="2400" dirty="0" smtClean="0">
                <a:effectLst/>
              </a:rPr>
              <a:t>at time</a:t>
            </a:r>
            <a:r>
              <a:rPr lang="th-TH" sz="2400" dirty="0" smtClean="0">
                <a:effectLst/>
              </a:rPr>
              <a:t> </a:t>
            </a:r>
            <a:r>
              <a:rPr lang="en-US" sz="2400" i="1" dirty="0">
                <a:effectLst/>
              </a:rPr>
              <a:t>t</a:t>
            </a:r>
          </a:p>
          <a:p>
            <a:pPr>
              <a:spcBef>
                <a:spcPts val="0"/>
              </a:spcBef>
              <a:defRPr/>
            </a:pPr>
            <a:r>
              <a:rPr lang="en-US" sz="2400" dirty="0">
                <a:effectLst/>
              </a:rPr>
              <a:t>n1	=	Number at risk for group 1 </a:t>
            </a:r>
            <a:r>
              <a:rPr lang="en-US" sz="2400" dirty="0" smtClean="0">
                <a:effectLst/>
              </a:rPr>
              <a:t>at time</a:t>
            </a:r>
            <a:r>
              <a:rPr lang="th-TH" sz="2400" dirty="0" smtClean="0">
                <a:effectLst/>
              </a:rPr>
              <a:t> </a:t>
            </a:r>
            <a:r>
              <a:rPr lang="en-US" sz="2400" i="1" dirty="0" smtClean="0">
                <a:effectLst/>
              </a:rPr>
              <a:t>t</a:t>
            </a:r>
            <a:endParaRPr lang="en-US" sz="2400" dirty="0">
              <a:effectLst/>
            </a:endParaRPr>
          </a:p>
          <a:p>
            <a:pPr>
              <a:spcBef>
                <a:spcPts val="0"/>
              </a:spcBef>
              <a:defRPr/>
            </a:pPr>
            <a:r>
              <a:rPr lang="en-US" sz="2400" dirty="0">
                <a:effectLst/>
              </a:rPr>
              <a:t>n2	=	Number at risk for group 2 </a:t>
            </a:r>
            <a:r>
              <a:rPr lang="en-US" sz="2400" dirty="0" smtClean="0">
                <a:effectLst/>
              </a:rPr>
              <a:t>at time</a:t>
            </a:r>
            <a:r>
              <a:rPr lang="th-TH" sz="2400" dirty="0" smtClean="0">
                <a:effectLst/>
              </a:rPr>
              <a:t> </a:t>
            </a:r>
            <a:r>
              <a:rPr lang="en-US" sz="2400" i="1" dirty="0" smtClean="0">
                <a:effectLst/>
              </a:rPr>
              <a:t>t</a:t>
            </a:r>
            <a:endParaRPr lang="en-US" sz="2400" dirty="0">
              <a:effectLst/>
            </a:endParaRPr>
          </a:p>
          <a:p>
            <a:pPr>
              <a:spcBef>
                <a:spcPts val="0"/>
              </a:spcBef>
              <a:defRPr/>
            </a:pPr>
            <a:r>
              <a:rPr lang="en-US" sz="2400" dirty="0">
                <a:effectLst/>
              </a:rPr>
              <a:t>d	=	Dead for both groups </a:t>
            </a:r>
            <a:r>
              <a:rPr lang="en-US" sz="2400" dirty="0" smtClean="0">
                <a:effectLst/>
              </a:rPr>
              <a:t>at time</a:t>
            </a:r>
            <a:r>
              <a:rPr lang="th-TH" sz="2400" dirty="0" smtClean="0">
                <a:effectLst/>
              </a:rPr>
              <a:t> </a:t>
            </a:r>
            <a:r>
              <a:rPr lang="en-US" sz="2400" i="1" dirty="0" smtClean="0">
                <a:effectLst/>
              </a:rPr>
              <a:t>t</a:t>
            </a:r>
            <a:endParaRPr lang="en-US" sz="2400" dirty="0">
              <a:effectLst/>
            </a:endParaRPr>
          </a:p>
          <a:p>
            <a:pPr>
              <a:spcBef>
                <a:spcPts val="0"/>
              </a:spcBef>
              <a:defRPr/>
            </a:pPr>
            <a:r>
              <a:rPr lang="en-US" sz="2400" dirty="0">
                <a:effectLst/>
              </a:rPr>
              <a:t>c	=	Censored for both groups </a:t>
            </a:r>
            <a:r>
              <a:rPr lang="en-US" sz="2400" dirty="0" smtClean="0">
                <a:effectLst/>
              </a:rPr>
              <a:t>at time</a:t>
            </a:r>
            <a:r>
              <a:rPr lang="th-TH" sz="2400" dirty="0" smtClean="0">
                <a:effectLst/>
              </a:rPr>
              <a:t> </a:t>
            </a:r>
            <a:r>
              <a:rPr lang="en-US" sz="2400" i="1" dirty="0" smtClean="0">
                <a:effectLst/>
              </a:rPr>
              <a:t>t</a:t>
            </a:r>
            <a:endParaRPr lang="en-US" sz="2400" dirty="0">
              <a:effectLst/>
            </a:endParaRPr>
          </a:p>
          <a:p>
            <a:pPr>
              <a:spcBef>
                <a:spcPts val="0"/>
              </a:spcBef>
              <a:defRPr/>
            </a:pPr>
            <a:r>
              <a:rPr lang="en-US" sz="2400" dirty="0">
                <a:effectLst/>
              </a:rPr>
              <a:t>O1	=	Number of dead for group 1 </a:t>
            </a:r>
            <a:r>
              <a:rPr lang="en-US" sz="2400" dirty="0" smtClean="0">
                <a:effectLst/>
              </a:rPr>
              <a:t>at time</a:t>
            </a:r>
            <a:r>
              <a:rPr lang="th-TH" sz="2400" dirty="0" smtClean="0">
                <a:effectLst/>
              </a:rPr>
              <a:t> </a:t>
            </a:r>
            <a:r>
              <a:rPr lang="en-US" sz="2400" i="1" dirty="0" smtClean="0">
                <a:effectLst/>
              </a:rPr>
              <a:t>t</a:t>
            </a:r>
            <a:endParaRPr lang="en-US" sz="2400" dirty="0">
              <a:effectLst/>
            </a:endParaRPr>
          </a:p>
          <a:p>
            <a:pPr>
              <a:spcBef>
                <a:spcPts val="0"/>
              </a:spcBef>
              <a:defRPr/>
            </a:pPr>
            <a:r>
              <a:rPr lang="en-US" sz="2400" dirty="0">
                <a:effectLst/>
              </a:rPr>
              <a:t>O2	=	Number of dead for group 2 </a:t>
            </a:r>
            <a:r>
              <a:rPr lang="en-US" sz="2400" dirty="0" smtClean="0">
                <a:effectLst/>
              </a:rPr>
              <a:t>at time</a:t>
            </a:r>
            <a:r>
              <a:rPr lang="th-TH" sz="2400" dirty="0" smtClean="0">
                <a:effectLst/>
              </a:rPr>
              <a:t> </a:t>
            </a:r>
            <a:r>
              <a:rPr lang="en-US" sz="2400" i="1" dirty="0" smtClean="0">
                <a:effectLst/>
              </a:rPr>
              <a:t>t</a:t>
            </a:r>
            <a:endParaRPr lang="en-US" sz="2400" dirty="0">
              <a:effectLst/>
            </a:endParaRPr>
          </a:p>
          <a:p>
            <a:pPr>
              <a:spcBef>
                <a:spcPts val="0"/>
              </a:spcBef>
              <a:defRPr/>
            </a:pPr>
            <a:r>
              <a:rPr lang="en-US" sz="2400" dirty="0">
                <a:effectLst/>
              </a:rPr>
              <a:t>E1	=	Number of expected dead for group 1 </a:t>
            </a:r>
            <a:r>
              <a:rPr lang="en-US" sz="2400" dirty="0" smtClean="0">
                <a:effectLst/>
              </a:rPr>
              <a:t>at time</a:t>
            </a:r>
            <a:r>
              <a:rPr lang="th-TH" sz="2400" dirty="0" smtClean="0">
                <a:effectLst/>
              </a:rPr>
              <a:t> </a:t>
            </a:r>
            <a:r>
              <a:rPr lang="en-US" sz="2400" i="1" dirty="0" smtClean="0">
                <a:effectLst/>
              </a:rPr>
              <a:t>t</a:t>
            </a:r>
            <a:endParaRPr lang="en-US" sz="2400" dirty="0">
              <a:effectLst/>
            </a:endParaRPr>
          </a:p>
          <a:p>
            <a:pPr>
              <a:spcBef>
                <a:spcPts val="0"/>
              </a:spcBef>
              <a:defRPr/>
            </a:pPr>
            <a:r>
              <a:rPr lang="en-US" sz="2400" dirty="0">
                <a:effectLst/>
              </a:rPr>
              <a:t>E2	=	Number of expected dead for group 2 </a:t>
            </a:r>
            <a:r>
              <a:rPr lang="en-US" sz="2400" dirty="0" smtClean="0">
                <a:effectLst/>
              </a:rPr>
              <a:t>at time</a:t>
            </a:r>
            <a:r>
              <a:rPr lang="th-TH" sz="2400" dirty="0" smtClean="0">
                <a:effectLst/>
              </a:rPr>
              <a:t> </a:t>
            </a:r>
            <a:r>
              <a:rPr lang="en-US" sz="2400" i="1" dirty="0" smtClean="0">
                <a:effectLst/>
              </a:rPr>
              <a:t>t</a:t>
            </a:r>
            <a:endParaRPr lang="en-US" sz="2400" dirty="0">
              <a:effectLst/>
            </a:endParaRPr>
          </a:p>
          <a:p>
            <a:pPr marL="0" indent="0">
              <a:spcBef>
                <a:spcPts val="0"/>
              </a:spcBef>
              <a:buFontTx/>
              <a:buNone/>
              <a:defRPr/>
            </a:pPr>
            <a:endParaRPr lang="en-US" sz="2400" dirty="0"/>
          </a:p>
        </p:txBody>
      </p:sp>
      <p:sp>
        <p:nvSpPr>
          <p:cNvPr id="3379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3797" name="Object 4"/>
          <p:cNvGraphicFramePr>
            <a:graphicFrameLocks noChangeAspect="1"/>
          </p:cNvGraphicFramePr>
          <p:nvPr/>
        </p:nvGraphicFramePr>
        <p:xfrm>
          <a:off x="1858963" y="795338"/>
          <a:ext cx="4868862" cy="161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Equation" r:id="rId3" imgW="1422400" imgH="469900" progId="Equation.3">
                  <p:embed/>
                </p:oleObj>
              </mc:Choice>
              <mc:Fallback>
                <p:oleObj name="Equation" r:id="rId3" imgW="14224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8963" y="795338"/>
                        <a:ext cx="4868862" cy="1611312"/>
                      </a:xfrm>
                      <a:prstGeom prst="rect">
                        <a:avLst/>
                      </a:prstGeom>
                      <a:solidFill>
                        <a:srgbClr val="C2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304800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Log-rank test example</a:t>
            </a:r>
            <a:endParaRPr lang="en-US" dirty="0"/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772400" cy="1524000"/>
          </a:xfrm>
        </p:spPr>
        <p:txBody>
          <a:bodyPr/>
          <a:lstStyle/>
          <a:p>
            <a:r>
              <a:rPr lang="en-US" sz="2800" smtClean="0">
                <a:effectLst/>
              </a:rPr>
              <a:t>DRUG1  = 48+, 22+, 26+, 13+,14,40</a:t>
            </a:r>
          </a:p>
          <a:p>
            <a:r>
              <a:rPr lang="en-US" sz="2800" smtClean="0">
                <a:effectLst/>
              </a:rPr>
              <a:t>DRUG0  = 13+, 6, 12, 14, 22, 13</a:t>
            </a:r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24050"/>
            <a:ext cx="8382000" cy="467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86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2"/>
                </a:solidFill>
              </a:rPr>
              <a:t>Hazard Function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3584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5845" name="Object 4"/>
          <p:cNvGraphicFramePr>
            <a:graphicFrameLocks noChangeAspect="1"/>
          </p:cNvGraphicFramePr>
          <p:nvPr/>
        </p:nvGraphicFramePr>
        <p:xfrm>
          <a:off x="1052513" y="1905000"/>
          <a:ext cx="7024687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Equation" r:id="rId3" imgW="1803400" imgH="393700" progId="Equation.3">
                  <p:embed/>
                </p:oleObj>
              </mc:Choice>
              <mc:Fallback>
                <p:oleObj name="Equation" r:id="rId3" imgW="18034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2513" y="1905000"/>
                        <a:ext cx="7024687" cy="1524000"/>
                      </a:xfrm>
                      <a:prstGeom prst="rect">
                        <a:avLst/>
                      </a:prstGeom>
                      <a:solidFill>
                        <a:srgbClr val="C2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56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0678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2"/>
                </a:solidFill>
              </a:rPr>
              <a:t>Survival Function </a:t>
            </a:r>
            <a:r>
              <a:rPr lang="en-US" dirty="0" err="1" smtClean="0">
                <a:solidFill>
                  <a:schemeClr val="accent2"/>
                </a:solidFill>
              </a:rPr>
              <a:t>vs</a:t>
            </a:r>
            <a:r>
              <a:rPr lang="en-US" dirty="0" smtClean="0">
                <a:solidFill>
                  <a:schemeClr val="accent2"/>
                </a:solidFill>
              </a:rPr>
              <a:t> Hazard Function</a:t>
            </a:r>
          </a:p>
        </p:txBody>
      </p:sp>
      <p:sp>
        <p:nvSpPr>
          <p:cNvPr id="36868" name="Rectangle 1"/>
          <p:cNvSpPr>
            <a:spLocks noChangeArrowheads="1"/>
          </p:cNvSpPr>
          <p:nvPr/>
        </p:nvSpPr>
        <p:spPr bwMode="auto">
          <a:xfrm>
            <a:off x="609600" y="2371725"/>
            <a:ext cx="73914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400" i="1"/>
              <a:t>		H(t)</a:t>
            </a:r>
            <a:r>
              <a:rPr lang="en-US" sz="4400"/>
              <a:t> =   -ln(</a:t>
            </a:r>
            <a:r>
              <a:rPr lang="en-US" sz="4400" i="1"/>
              <a:t>S</a:t>
            </a:r>
            <a:r>
              <a:rPr lang="en-US" sz="4400" i="1" baseline="-25000"/>
              <a:t>(t)</a:t>
            </a:r>
            <a:r>
              <a:rPr lang="en-US" sz="4400" i="1"/>
              <a:t>) </a:t>
            </a:r>
            <a:endParaRPr lang="en-US" sz="4400"/>
          </a:p>
          <a:p>
            <a:endParaRPr lang="en-US" sz="4400"/>
          </a:p>
          <a:p>
            <a:r>
              <a:rPr lang="en-US" sz="4400"/>
              <a:t>		(</a:t>
            </a:r>
            <a:r>
              <a:rPr lang="en-US" sz="4400" i="1"/>
              <a:t>S</a:t>
            </a:r>
            <a:r>
              <a:rPr lang="en-US" sz="4400" i="1" baseline="-25000"/>
              <a:t>(t)</a:t>
            </a:r>
            <a:r>
              <a:rPr lang="en-US" sz="4400" i="1"/>
              <a:t>) =   EXP(-H</a:t>
            </a:r>
            <a:r>
              <a:rPr lang="en-US" sz="4400" i="1" baseline="-25000"/>
              <a:t>(t)</a:t>
            </a:r>
            <a:r>
              <a:rPr lang="en-US" sz="4400" i="1"/>
              <a:t>)</a:t>
            </a:r>
            <a:endParaRPr lang="en-US" sz="44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4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2"/>
                </a:solidFill>
              </a:rPr>
              <a:t>Hazard rate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610600" cy="4114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600" dirty="0" smtClean="0"/>
              <a:t>The conditional probability of the event under study, provided the patient has survived up to an including that time period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en-US" sz="36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3600" dirty="0" smtClean="0"/>
              <a:t>Sometimes called the intensity function, the failure rate, the instantaneous failure rate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Formulation of the hazard rate</a:t>
            </a:r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304800" y="1752600"/>
          <a:ext cx="8458200" cy="192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Equation" r:id="rId4" imgW="2197100" imgH="889000" progId="Equation.DSMT4">
                  <p:embed/>
                </p:oleObj>
              </mc:Choice>
              <mc:Fallback>
                <p:oleObj name="Equation" r:id="rId4" imgW="2197100" imgH="889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752600"/>
                        <a:ext cx="8458200" cy="1924050"/>
                      </a:xfrm>
                      <a:prstGeom prst="rect">
                        <a:avLst/>
                      </a:prstGeom>
                      <a:solidFill>
                        <a:srgbClr val="C2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736600" y="4114800"/>
            <a:ext cx="8102600" cy="175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2400"/>
          </a:p>
          <a:p>
            <a:pPr eaLnBrk="1" hangingPunct="1">
              <a:spcBef>
                <a:spcPct val="50000"/>
              </a:spcBef>
            </a:pPr>
            <a:r>
              <a:rPr lang="en-US" sz="2400"/>
              <a:t>The HR can vary from 0 to infinity. It can increase or decrease or remain constant over time.  It can become the focal point of much survival analysis.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23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Cox Regression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9154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 Cox model presumes that the ratio of the hazard rate to a baseline hazard rate is an exponential function of the parameter vector.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i="1" dirty="0" smtClean="0">
                <a:effectLst/>
              </a:rPr>
              <a:t>h(t) = h</a:t>
            </a:r>
            <a:r>
              <a:rPr lang="en-US" i="1" baseline="-25000" dirty="0" smtClean="0">
                <a:effectLst/>
              </a:rPr>
              <a:t>0</a:t>
            </a:r>
            <a:r>
              <a:rPr lang="en-US" i="1" dirty="0" smtClean="0">
                <a:effectLst/>
              </a:rPr>
              <a:t>(t) </a:t>
            </a:r>
            <a:r>
              <a:rPr lang="en-US" i="1" dirty="0" smtClean="0">
                <a:effectLst/>
                <a:sym typeface="Symbol"/>
              </a:rPr>
              <a:t></a:t>
            </a:r>
            <a:r>
              <a:rPr lang="en-US" i="1" dirty="0" smtClean="0">
                <a:effectLst/>
              </a:rPr>
              <a:t> EXP(b</a:t>
            </a:r>
            <a:r>
              <a:rPr lang="en-US" i="1" baseline="-25000" dirty="0" smtClean="0">
                <a:effectLst/>
              </a:rPr>
              <a:t>1</a:t>
            </a:r>
            <a:r>
              <a:rPr lang="en-US" i="1" dirty="0" smtClean="0">
                <a:effectLst/>
              </a:rPr>
              <a:t>X</a:t>
            </a:r>
            <a:r>
              <a:rPr lang="en-US" i="1" baseline="-25000" dirty="0" smtClean="0">
                <a:effectLst/>
              </a:rPr>
              <a:t>1</a:t>
            </a:r>
            <a:r>
              <a:rPr lang="en-US" i="1" dirty="0" smtClean="0">
                <a:effectLst/>
              </a:rPr>
              <a:t> + b</a:t>
            </a:r>
            <a:r>
              <a:rPr lang="en-US" i="1" baseline="-25000" dirty="0" smtClean="0">
                <a:effectLst/>
              </a:rPr>
              <a:t>2</a:t>
            </a:r>
            <a:r>
              <a:rPr lang="en-US" i="1" dirty="0" smtClean="0">
                <a:effectLst/>
              </a:rPr>
              <a:t>X</a:t>
            </a:r>
            <a:r>
              <a:rPr lang="en-US" i="1" baseline="-25000" dirty="0" smtClean="0">
                <a:effectLst/>
              </a:rPr>
              <a:t>2</a:t>
            </a:r>
            <a:r>
              <a:rPr lang="en-US" i="1" dirty="0" smtClean="0">
                <a:effectLst/>
              </a:rPr>
              <a:t> + b</a:t>
            </a:r>
            <a:r>
              <a:rPr lang="en-US" i="1" baseline="-25000" dirty="0" smtClean="0">
                <a:effectLst/>
              </a:rPr>
              <a:t>3</a:t>
            </a:r>
            <a:r>
              <a:rPr lang="en-US" i="1" dirty="0" smtClean="0">
                <a:effectLst/>
              </a:rPr>
              <a:t>X</a:t>
            </a:r>
            <a:r>
              <a:rPr lang="en-US" i="1" baseline="-25000" dirty="0" smtClean="0">
                <a:effectLst/>
              </a:rPr>
              <a:t>3</a:t>
            </a:r>
            <a:r>
              <a:rPr lang="en-US" i="1" dirty="0" smtClean="0">
                <a:effectLst/>
              </a:rPr>
              <a:t> + . . . + </a:t>
            </a:r>
            <a:r>
              <a:rPr lang="en-US" i="1" dirty="0" err="1" smtClean="0">
                <a:effectLst/>
              </a:rPr>
              <a:t>b</a:t>
            </a:r>
            <a:r>
              <a:rPr lang="en-US" i="1" baseline="-25000" dirty="0" err="1" smtClean="0">
                <a:effectLst/>
              </a:rPr>
              <a:t>p</a:t>
            </a:r>
            <a:r>
              <a:rPr lang="en-US" i="1" dirty="0" err="1" smtClean="0">
                <a:effectLst/>
              </a:rPr>
              <a:t>X</a:t>
            </a:r>
            <a:r>
              <a:rPr lang="en-US" i="1" baseline="-25000" dirty="0" err="1" smtClean="0">
                <a:effectLst/>
              </a:rPr>
              <a:t>p</a:t>
            </a:r>
            <a:r>
              <a:rPr lang="en-US" i="1" baseline="-25000" dirty="0" smtClean="0">
                <a:effectLst/>
              </a:rPr>
              <a:t> </a:t>
            </a:r>
            <a:r>
              <a:rPr lang="en-US" i="1" dirty="0" smtClean="0">
                <a:effectLst/>
              </a:rPr>
              <a:t>)</a:t>
            </a:r>
            <a:endParaRPr lang="en-US" dirty="0" smtClean="0">
              <a:effectLst/>
            </a:endParaRP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23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Odds ratio (OR)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R = [P1/(1-P1)] / [P2/(1-P2)]</a:t>
            </a:r>
          </a:p>
          <a:p>
            <a:r>
              <a:rPr lang="en-US" dirty="0" smtClean="0"/>
              <a:t>O</a:t>
            </a:r>
            <a:r>
              <a:rPr lang="en-US" dirty="0" smtClean="0"/>
              <a:t>R </a:t>
            </a:r>
            <a:r>
              <a:rPr lang="en-US" dirty="0" smtClean="0"/>
              <a:t>= </a:t>
            </a:r>
            <a:r>
              <a:rPr lang="en-US" dirty="0" smtClean="0"/>
              <a:t>   Odds </a:t>
            </a:r>
            <a:r>
              <a:rPr lang="en-US" dirty="0" smtClean="0"/>
              <a:t>of </a:t>
            </a:r>
            <a:r>
              <a:rPr lang="en-US" dirty="0" smtClean="0"/>
              <a:t>Exposed group </a:t>
            </a:r>
            <a:r>
              <a:rPr lang="en-US" dirty="0" smtClean="0"/>
              <a:t>having event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OR = [a/(</a:t>
            </a:r>
            <a:r>
              <a:rPr lang="en-US" dirty="0" err="1" smtClean="0"/>
              <a:t>a+b</a:t>
            </a:r>
            <a:r>
              <a:rPr lang="en-US" dirty="0" smtClean="0"/>
              <a:t>)/(1-(a/(</a:t>
            </a:r>
            <a:r>
              <a:rPr lang="en-US" dirty="0" err="1" smtClean="0"/>
              <a:t>a+b</a:t>
            </a:r>
            <a:r>
              <a:rPr lang="en-US" dirty="0" smtClean="0"/>
              <a:t>)))] = a/b  = ad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30680" y="2539425"/>
            <a:ext cx="70818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Odds of </a:t>
            </a:r>
            <a:r>
              <a:rPr lang="en-US" sz="3200" dirty="0" smtClean="0"/>
              <a:t>Non-exposed group </a:t>
            </a:r>
            <a:r>
              <a:rPr lang="en-US" sz="3200" dirty="0" smtClean="0"/>
              <a:t>having event</a:t>
            </a:r>
            <a:endParaRPr lang="en-US" sz="32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630680" y="2667000"/>
            <a:ext cx="69799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508957"/>
              </p:ext>
            </p:extLst>
          </p:nvPr>
        </p:nvGraphicFramePr>
        <p:xfrm>
          <a:off x="975358" y="3291840"/>
          <a:ext cx="5120642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6769"/>
                <a:gridCol w="1068952"/>
                <a:gridCol w="1044760"/>
                <a:gridCol w="1280161"/>
              </a:tblGrid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Disease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Normal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Total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Exposed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a+b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Non-exposed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c+d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Total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a+c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b+d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a+b+c+d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00200" y="5663625"/>
            <a:ext cx="40655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 [c/(</a:t>
            </a:r>
            <a:r>
              <a:rPr lang="en-US" sz="3200" dirty="0" err="1" smtClean="0"/>
              <a:t>c+d</a:t>
            </a:r>
            <a:r>
              <a:rPr lang="en-US" sz="3200" dirty="0" smtClean="0"/>
              <a:t>)/(1-(c/(</a:t>
            </a:r>
            <a:r>
              <a:rPr lang="en-US" sz="3200" dirty="0" err="1" smtClean="0"/>
              <a:t>c+d</a:t>
            </a:r>
            <a:r>
              <a:rPr lang="en-US" sz="3200" dirty="0" smtClean="0"/>
              <a:t>)))] </a:t>
            </a:r>
            <a:endParaRPr lang="en-US" sz="32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749679" y="5715000"/>
            <a:ext cx="366052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35233" y="5638800"/>
            <a:ext cx="7328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c/d</a:t>
            </a:r>
            <a:endParaRPr lang="en-US" sz="32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735233" y="5715000"/>
            <a:ext cx="73289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781800" y="5638800"/>
            <a:ext cx="5741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bc</a:t>
            </a:r>
            <a:endParaRPr lang="en-US" sz="32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6781800" y="5715000"/>
            <a:ext cx="73289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39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Hazard ratio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020762"/>
            <a:ext cx="86106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67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approximate RR if event is rare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>
                <a:solidFill>
                  <a:srgbClr val="0000FF"/>
                </a:solidFill>
              </a:rPr>
              <a:t>(Rule of thumb: P &lt; 0.1 or 10%)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RR = P1/P2</a:t>
            </a:r>
          </a:p>
          <a:p>
            <a:r>
              <a:rPr lang="en-US" dirty="0" smtClean="0"/>
              <a:t>RR = Risk of event in group A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RR = [a/(</a:t>
            </a:r>
            <a:r>
              <a:rPr lang="en-US" dirty="0" err="1" smtClean="0"/>
              <a:t>a+b</a:t>
            </a:r>
            <a:r>
              <a:rPr lang="en-US" dirty="0" smtClean="0"/>
              <a:t>)] / [c/(</a:t>
            </a:r>
            <a:r>
              <a:rPr lang="en-US" dirty="0" err="1" smtClean="0"/>
              <a:t>c+d</a:t>
            </a:r>
            <a:r>
              <a:rPr lang="en-US" dirty="0" smtClean="0"/>
              <a:t>)]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30680" y="2539425"/>
            <a:ext cx="41052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Risk of event in group B</a:t>
            </a:r>
            <a:endParaRPr lang="en-US" sz="32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630680" y="2667000"/>
            <a:ext cx="410522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984583"/>
              </p:ext>
            </p:extLst>
          </p:nvPr>
        </p:nvGraphicFramePr>
        <p:xfrm>
          <a:off x="975358" y="3352800"/>
          <a:ext cx="5120642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6769"/>
                <a:gridCol w="1068952"/>
                <a:gridCol w="1044760"/>
                <a:gridCol w="1280161"/>
              </a:tblGrid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Disease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Normal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Total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Exposed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a+b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Non-exposed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c+d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Total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a+c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b+d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a+b+c+d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85800" y="5663625"/>
            <a:ext cx="48500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0000FF"/>
                </a:solidFill>
              </a:rPr>
              <a:t>rare</a:t>
            </a:r>
            <a:r>
              <a:rPr lang="en-US" sz="3200" dirty="0" smtClean="0">
                <a:solidFill>
                  <a:srgbClr val="FF0000"/>
                </a:solidFill>
              </a:rPr>
              <a:t> -&gt; (</a:t>
            </a:r>
            <a:r>
              <a:rPr lang="en-US" sz="3200" dirty="0" err="1" smtClean="0">
                <a:solidFill>
                  <a:srgbClr val="FF0000"/>
                </a:solidFill>
              </a:rPr>
              <a:t>a+b</a:t>
            </a:r>
            <a:r>
              <a:rPr lang="en-US" sz="3200" dirty="0" smtClean="0">
                <a:solidFill>
                  <a:srgbClr val="FF0000"/>
                </a:solidFill>
              </a:rPr>
              <a:t>) </a:t>
            </a:r>
            <a:r>
              <a:rPr lang="en-US" sz="3200" dirty="0" smtClean="0">
                <a:solidFill>
                  <a:srgbClr val="FF0000"/>
                </a:solidFill>
                <a:sym typeface="Symbol"/>
              </a:rPr>
              <a:t>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0000FF"/>
                </a:solidFill>
              </a:rPr>
              <a:t>b</a:t>
            </a:r>
            <a:r>
              <a:rPr lang="en-US" sz="3200" dirty="0" smtClean="0">
                <a:solidFill>
                  <a:srgbClr val="FF0000"/>
                </a:solidFill>
              </a:rPr>
              <a:t> ;  (</a:t>
            </a:r>
            <a:r>
              <a:rPr lang="en-US" sz="3200" dirty="0" err="1" smtClean="0">
                <a:solidFill>
                  <a:srgbClr val="FF0000"/>
                </a:solidFill>
              </a:rPr>
              <a:t>c+d</a:t>
            </a:r>
            <a:r>
              <a:rPr lang="en-US" sz="3200" dirty="0" smtClean="0">
                <a:solidFill>
                  <a:srgbClr val="FF0000"/>
                </a:solidFill>
              </a:rPr>
              <a:t>) </a:t>
            </a:r>
            <a:r>
              <a:rPr lang="en-US" sz="3200" dirty="0" smtClean="0">
                <a:solidFill>
                  <a:srgbClr val="FF0000"/>
                </a:solidFill>
                <a:sym typeface="Symbol"/>
              </a:rPr>
              <a:t>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0000FF"/>
                </a:solidFill>
              </a:rPr>
              <a:t>d</a:t>
            </a:r>
            <a:endParaRPr lang="en-US" sz="3200" dirty="0">
              <a:solidFill>
                <a:srgbClr val="0000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269306" y="5638800"/>
            <a:ext cx="89349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388000" y="5105400"/>
            <a:ext cx="691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 d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6400800" y="5511225"/>
            <a:ext cx="667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 c</a:t>
            </a:r>
            <a:endParaRPr 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5791200" y="533400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=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95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Interpretation of </a:t>
            </a: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relative </a:t>
            </a: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 (RR)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RR = 1 means there is no difference in risk between the two groups.</a:t>
            </a:r>
          </a:p>
          <a:p>
            <a:r>
              <a:rPr lang="en-US" dirty="0" smtClean="0"/>
              <a:t>RR &lt; 1 means the event is less likely to occur in the experimental group than in the control group.</a:t>
            </a:r>
          </a:p>
          <a:p>
            <a:r>
              <a:rPr lang="en-US" dirty="0" smtClean="0"/>
              <a:t>RR &gt; 1 means the event is more likely to occur in the experimental group than in the control group.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96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26FC5-CCE0-4071-BF91-494307EDB5E3}" type="slidenum">
              <a:rPr lang="en-US"/>
              <a:pPr/>
              <a:t>7</a:t>
            </a:fld>
            <a:endParaRPr lang="th-TH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Forest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plot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RR or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  <a:endParaRPr lang="th-T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60" name="Freeform 4"/>
          <p:cNvSpPr>
            <a:spLocks/>
          </p:cNvSpPr>
          <p:nvPr/>
        </p:nvSpPr>
        <p:spPr bwMode="auto">
          <a:xfrm>
            <a:off x="900113" y="5838825"/>
            <a:ext cx="7559675" cy="190500"/>
          </a:xfrm>
          <a:custGeom>
            <a:avLst/>
            <a:gdLst>
              <a:gd name="T0" fmla="*/ 0 w 4762"/>
              <a:gd name="T1" fmla="*/ 70 h 120"/>
              <a:gd name="T2" fmla="*/ 234 w 4762"/>
              <a:gd name="T3" fmla="*/ 69 h 120"/>
              <a:gd name="T4" fmla="*/ 294 w 4762"/>
              <a:gd name="T5" fmla="*/ 0 h 120"/>
              <a:gd name="T6" fmla="*/ 255 w 4762"/>
              <a:gd name="T7" fmla="*/ 120 h 120"/>
              <a:gd name="T8" fmla="*/ 324 w 4762"/>
              <a:gd name="T9" fmla="*/ 66 h 120"/>
              <a:gd name="T10" fmla="*/ 4762 w 4762"/>
              <a:gd name="T11" fmla="*/ 7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2" h="120">
                <a:moveTo>
                  <a:pt x="0" y="70"/>
                </a:moveTo>
                <a:lnTo>
                  <a:pt x="234" y="69"/>
                </a:lnTo>
                <a:lnTo>
                  <a:pt x="294" y="0"/>
                </a:lnTo>
                <a:lnTo>
                  <a:pt x="255" y="120"/>
                </a:lnTo>
                <a:lnTo>
                  <a:pt x="324" y="66"/>
                </a:lnTo>
                <a:lnTo>
                  <a:pt x="4762" y="70"/>
                </a:ln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900113" y="587692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611188" y="5768975"/>
            <a:ext cx="3603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0</a:t>
            </a:r>
            <a:endParaRPr lang="th-TH" sz="2000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8459788" y="5661025"/>
            <a:ext cx="360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ym typeface="Symbol" pitchFamily="18" charset="2"/>
              </a:rPr>
              <a:t></a:t>
            </a:r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4932363" y="1412875"/>
            <a:ext cx="0" cy="46085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4754563" y="6021388"/>
            <a:ext cx="3603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1</a:t>
            </a:r>
            <a:endParaRPr lang="th-TH" sz="2000"/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3995738" y="5949950"/>
            <a:ext cx="0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>
            <a:off x="5867400" y="5949950"/>
            <a:ext cx="0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8" name="Line 12"/>
          <p:cNvSpPr>
            <a:spLocks noChangeShapeType="1"/>
          </p:cNvSpPr>
          <p:nvPr/>
        </p:nvSpPr>
        <p:spPr bwMode="auto">
          <a:xfrm>
            <a:off x="2987675" y="5949950"/>
            <a:ext cx="0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9" name="Line 13"/>
          <p:cNvSpPr>
            <a:spLocks noChangeShapeType="1"/>
          </p:cNvSpPr>
          <p:nvPr/>
        </p:nvSpPr>
        <p:spPr bwMode="auto">
          <a:xfrm>
            <a:off x="6804025" y="5949950"/>
            <a:ext cx="0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0" name="Line 14"/>
          <p:cNvSpPr>
            <a:spLocks noChangeShapeType="1"/>
          </p:cNvSpPr>
          <p:nvPr/>
        </p:nvSpPr>
        <p:spPr bwMode="auto">
          <a:xfrm>
            <a:off x="7740650" y="5949950"/>
            <a:ext cx="0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1" name="Line 15"/>
          <p:cNvSpPr>
            <a:spLocks noChangeShapeType="1"/>
          </p:cNvSpPr>
          <p:nvPr/>
        </p:nvSpPr>
        <p:spPr bwMode="auto">
          <a:xfrm>
            <a:off x="2051050" y="5949950"/>
            <a:ext cx="0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5686425" y="6015038"/>
            <a:ext cx="325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2</a:t>
            </a:r>
            <a:endParaRPr lang="th-TH" sz="2000"/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6623050" y="6021388"/>
            <a:ext cx="325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3</a:t>
            </a:r>
            <a:endParaRPr lang="th-TH" sz="2000"/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7596188" y="6021388"/>
            <a:ext cx="325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4</a:t>
            </a:r>
            <a:endParaRPr lang="th-TH" sz="2000"/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3635375" y="6015038"/>
            <a:ext cx="6778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0.50</a:t>
            </a:r>
            <a:endParaRPr lang="th-TH" sz="2000"/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2598738" y="6021388"/>
            <a:ext cx="6778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0.33</a:t>
            </a:r>
            <a:endParaRPr lang="th-TH" sz="2000"/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1692275" y="6021388"/>
            <a:ext cx="6778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0.25</a:t>
            </a:r>
            <a:endParaRPr lang="th-TH" sz="2000"/>
          </a:p>
        </p:txBody>
      </p:sp>
      <p:sp>
        <p:nvSpPr>
          <p:cNvPr id="19478" name="Text Box 22"/>
          <p:cNvSpPr txBox="1">
            <a:spLocks noChangeArrowheads="1"/>
          </p:cNvSpPr>
          <p:nvPr/>
        </p:nvSpPr>
        <p:spPr bwMode="auto">
          <a:xfrm>
            <a:off x="5173663" y="1411288"/>
            <a:ext cx="214411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Minimum meaningful level</a:t>
            </a:r>
            <a:endParaRPr lang="th-TH" sz="1400" dirty="0">
              <a:solidFill>
                <a:srgbClr val="FF0000"/>
              </a:solidFill>
            </a:endParaRPr>
          </a:p>
        </p:txBody>
      </p:sp>
      <p:grpSp>
        <p:nvGrpSpPr>
          <p:cNvPr id="19479" name="Group 23"/>
          <p:cNvGrpSpPr>
            <a:grpSpLocks/>
          </p:cNvGrpSpPr>
          <p:nvPr/>
        </p:nvGrpSpPr>
        <p:grpSpPr bwMode="auto">
          <a:xfrm>
            <a:off x="5148263" y="4229100"/>
            <a:ext cx="936625" cy="287338"/>
            <a:chOff x="3515" y="2886"/>
            <a:chExt cx="1361" cy="181"/>
          </a:xfrm>
        </p:grpSpPr>
        <p:sp>
          <p:nvSpPr>
            <p:cNvPr id="19480" name="Line 24"/>
            <p:cNvSpPr>
              <a:spLocks noChangeShapeType="1"/>
            </p:cNvSpPr>
            <p:nvPr/>
          </p:nvSpPr>
          <p:spPr bwMode="auto">
            <a:xfrm>
              <a:off x="3515" y="2976"/>
              <a:ext cx="136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81" name="Line 25"/>
            <p:cNvSpPr>
              <a:spLocks noChangeShapeType="1"/>
            </p:cNvSpPr>
            <p:nvPr/>
          </p:nvSpPr>
          <p:spPr bwMode="auto">
            <a:xfrm>
              <a:off x="3515" y="2932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82" name="Line 26"/>
            <p:cNvSpPr>
              <a:spLocks noChangeShapeType="1"/>
            </p:cNvSpPr>
            <p:nvPr/>
          </p:nvSpPr>
          <p:spPr bwMode="auto">
            <a:xfrm>
              <a:off x="4876" y="2931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83" name="AutoShape 27"/>
            <p:cNvSpPr>
              <a:spLocks noChangeArrowheads="1"/>
            </p:cNvSpPr>
            <p:nvPr/>
          </p:nvSpPr>
          <p:spPr bwMode="auto">
            <a:xfrm>
              <a:off x="4150" y="2886"/>
              <a:ext cx="91" cy="181"/>
            </a:xfrm>
            <a:prstGeom prst="diamond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9484" name="Group 28"/>
          <p:cNvGrpSpPr>
            <a:grpSpLocks/>
          </p:cNvGrpSpPr>
          <p:nvPr/>
        </p:nvGrpSpPr>
        <p:grpSpPr bwMode="auto">
          <a:xfrm>
            <a:off x="6313488" y="3076575"/>
            <a:ext cx="1800225" cy="287338"/>
            <a:chOff x="3515" y="2886"/>
            <a:chExt cx="1361" cy="181"/>
          </a:xfrm>
        </p:grpSpPr>
        <p:sp>
          <p:nvSpPr>
            <p:cNvPr id="19485" name="Line 29"/>
            <p:cNvSpPr>
              <a:spLocks noChangeShapeType="1"/>
            </p:cNvSpPr>
            <p:nvPr/>
          </p:nvSpPr>
          <p:spPr bwMode="auto">
            <a:xfrm>
              <a:off x="3515" y="2976"/>
              <a:ext cx="136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86" name="Line 30"/>
            <p:cNvSpPr>
              <a:spLocks noChangeShapeType="1"/>
            </p:cNvSpPr>
            <p:nvPr/>
          </p:nvSpPr>
          <p:spPr bwMode="auto">
            <a:xfrm>
              <a:off x="3515" y="2932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87" name="Line 31"/>
            <p:cNvSpPr>
              <a:spLocks noChangeShapeType="1"/>
            </p:cNvSpPr>
            <p:nvPr/>
          </p:nvSpPr>
          <p:spPr bwMode="auto">
            <a:xfrm>
              <a:off x="4876" y="2931"/>
              <a:ext cx="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88" name="AutoShape 32"/>
            <p:cNvSpPr>
              <a:spLocks noChangeArrowheads="1"/>
            </p:cNvSpPr>
            <p:nvPr/>
          </p:nvSpPr>
          <p:spPr bwMode="auto">
            <a:xfrm>
              <a:off x="4150" y="2886"/>
              <a:ext cx="91" cy="181"/>
            </a:xfrm>
            <a:prstGeom prst="diamond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495" name="Text Box 39"/>
          <p:cNvSpPr txBox="1">
            <a:spLocks noChangeArrowheads="1"/>
          </p:cNvSpPr>
          <p:nvPr/>
        </p:nvSpPr>
        <p:spPr bwMode="auto">
          <a:xfrm>
            <a:off x="684213" y="2997200"/>
            <a:ext cx="4095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Low BMI of mother (3.20; 2.50 to 4.50)</a:t>
            </a:r>
            <a:endParaRPr lang="th-TH"/>
          </a:p>
        </p:txBody>
      </p:sp>
      <p:sp>
        <p:nvSpPr>
          <p:cNvPr id="19496" name="Text Box 40"/>
          <p:cNvSpPr txBox="1">
            <a:spLocks noChangeArrowheads="1"/>
          </p:cNvSpPr>
          <p:nvPr/>
        </p:nvSpPr>
        <p:spPr bwMode="auto">
          <a:xfrm>
            <a:off x="323850" y="5438775"/>
            <a:ext cx="1822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Protective effect</a:t>
            </a:r>
            <a:endParaRPr lang="th-TH"/>
          </a:p>
        </p:txBody>
      </p:sp>
      <p:sp>
        <p:nvSpPr>
          <p:cNvPr id="19497" name="Text Box 41"/>
          <p:cNvSpPr txBox="1">
            <a:spLocks noChangeArrowheads="1"/>
          </p:cNvSpPr>
          <p:nvPr/>
        </p:nvSpPr>
        <p:spPr bwMode="auto">
          <a:xfrm>
            <a:off x="7713663" y="5438775"/>
            <a:ext cx="1250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Risk effect</a:t>
            </a:r>
            <a:endParaRPr lang="th-TH"/>
          </a:p>
        </p:txBody>
      </p:sp>
      <p:sp>
        <p:nvSpPr>
          <p:cNvPr id="19498" name="Text Box 42"/>
          <p:cNvSpPr txBox="1">
            <a:spLocks noChangeArrowheads="1"/>
          </p:cNvSpPr>
          <p:nvPr/>
        </p:nvSpPr>
        <p:spPr bwMode="auto">
          <a:xfrm>
            <a:off x="684213" y="4013200"/>
            <a:ext cx="3676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Received ANC (1.60; 1.02 to 2.18)</a:t>
            </a:r>
            <a:endParaRPr lang="th-TH"/>
          </a:p>
        </p:txBody>
      </p:sp>
      <p:sp>
        <p:nvSpPr>
          <p:cNvPr id="19499" name="Line 43"/>
          <p:cNvSpPr>
            <a:spLocks noChangeShapeType="1"/>
          </p:cNvSpPr>
          <p:nvPr/>
        </p:nvSpPr>
        <p:spPr bwMode="auto">
          <a:xfrm>
            <a:off x="6248400" y="1844675"/>
            <a:ext cx="0" cy="4176713"/>
          </a:xfrm>
          <a:prstGeom prst="line">
            <a:avLst/>
          </a:prstGeom>
          <a:noFill/>
          <a:ln w="9525" cap="rnd">
            <a:solidFill>
              <a:srgbClr val="FF99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74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Risk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Protective effect for RR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10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Risk of event among group A = 4% </a:t>
            </a:r>
            <a:r>
              <a:rPr lang="en-US" dirty="0" err="1" smtClean="0"/>
              <a:t>vs</a:t>
            </a:r>
            <a:r>
              <a:rPr lang="en-US" dirty="0" smtClean="0"/>
              <a:t> B = 2%</a:t>
            </a:r>
          </a:p>
          <a:p>
            <a:pPr marL="0" indent="0">
              <a:buNone/>
            </a:pPr>
            <a:r>
              <a:rPr lang="en-US" dirty="0" smtClean="0"/>
              <a:t>Then, RR (A/B)= 2; RR (B/A) = 0.5</a:t>
            </a:r>
            <a:r>
              <a:rPr lang="th-TH" dirty="0" smtClean="0"/>
              <a:t>  </a:t>
            </a:r>
            <a:r>
              <a:rPr lang="en-US" dirty="0" smtClean="0"/>
              <a:t>or taking reciprocal 1/2 = 0.5 </a:t>
            </a:r>
            <a:r>
              <a:rPr lang="en-US" dirty="0" err="1" smtClean="0"/>
              <a:t>vs</a:t>
            </a:r>
            <a:r>
              <a:rPr lang="en-US" dirty="0" smtClean="0"/>
              <a:t> 1/0.5 = 2</a:t>
            </a:r>
          </a:p>
          <a:p>
            <a:pPr marL="0" indent="0">
              <a:buNone/>
            </a:pPr>
            <a:r>
              <a:rPr lang="en-US" dirty="0" smtClean="0"/>
              <a:t>Which one is correct?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 is 2 times risk </a:t>
            </a:r>
            <a:r>
              <a:rPr lang="en-US" dirty="0" smtClean="0">
                <a:solidFill>
                  <a:srgbClr val="FF0000"/>
                </a:solidFill>
              </a:rPr>
              <a:t>as much as</a:t>
            </a:r>
            <a:r>
              <a:rPr lang="en-US" dirty="0" smtClean="0"/>
              <a:t> B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 is 100% </a:t>
            </a:r>
            <a:r>
              <a:rPr lang="en-US" dirty="0" smtClean="0">
                <a:solidFill>
                  <a:srgbClr val="FF0000"/>
                </a:solidFill>
              </a:rPr>
              <a:t>more likely</a:t>
            </a:r>
            <a:r>
              <a:rPr lang="en-US" dirty="0" smtClean="0"/>
              <a:t> to develop the event than B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B is 0.5 times risk </a:t>
            </a:r>
            <a:r>
              <a:rPr lang="en-US" dirty="0" smtClean="0">
                <a:solidFill>
                  <a:srgbClr val="FF0000"/>
                </a:solidFill>
              </a:rPr>
              <a:t>as much as</a:t>
            </a:r>
            <a:r>
              <a:rPr lang="en-US" dirty="0" smtClean="0"/>
              <a:t> B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B is 50% </a:t>
            </a:r>
            <a:r>
              <a:rPr lang="en-US" dirty="0" smtClean="0">
                <a:solidFill>
                  <a:srgbClr val="FF0000"/>
                </a:solidFill>
              </a:rPr>
              <a:t>less likely</a:t>
            </a:r>
            <a:r>
              <a:rPr lang="en-US" dirty="0" smtClean="0"/>
              <a:t> to develop the event than A</a:t>
            </a:r>
          </a:p>
        </p:txBody>
      </p:sp>
      <p:sp>
        <p:nvSpPr>
          <p:cNvPr id="4" name="Rectangle 3"/>
          <p:cNvSpPr/>
          <p:nvPr/>
        </p:nvSpPr>
        <p:spPr>
          <a:xfrm>
            <a:off x="514241" y="6019800"/>
            <a:ext cx="6066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Ans</a:t>
            </a:r>
            <a:r>
              <a:rPr lang="en-US" sz="2800" b="1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>
                <a:solidFill>
                  <a:srgbClr val="FF0000"/>
                </a:solidFill>
              </a:rPr>
              <a:t> All are </a:t>
            </a:r>
            <a:r>
              <a:rPr lang="en-US" sz="2800" dirty="0" smtClean="0">
                <a:solidFill>
                  <a:srgbClr val="FF0000"/>
                </a:solidFill>
              </a:rPr>
              <a:t>correct, </a:t>
            </a:r>
            <a:r>
              <a:rPr lang="en-US" sz="2800" dirty="0" smtClean="0">
                <a:solidFill>
                  <a:srgbClr val="FF0000"/>
                </a:solidFill>
              </a:rPr>
              <a:t>but 3 </a:t>
            </a:r>
            <a:r>
              <a:rPr lang="en-US" sz="2800" dirty="0" smtClean="0">
                <a:solidFill>
                  <a:srgbClr val="FF0000"/>
                </a:solidFill>
              </a:rPr>
              <a:t>could </a:t>
            </a:r>
            <a:r>
              <a:rPr lang="en-US" sz="2800" dirty="0" smtClean="0">
                <a:solidFill>
                  <a:srgbClr val="FF0000"/>
                </a:solidFill>
              </a:rPr>
              <a:t>mislead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57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Comparing between Risk and Odds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1219200"/>
            <a:ext cx="4343400" cy="4525963"/>
          </a:xfrm>
        </p:spPr>
        <p:txBody>
          <a:bodyPr>
            <a:noAutofit/>
          </a:bodyPr>
          <a:lstStyle/>
          <a:p>
            <a:pPr marL="0" indent="0">
              <a:buNone/>
              <a:tabLst>
                <a:tab pos="1033463" algn="l"/>
                <a:tab pos="2568575" algn="l"/>
              </a:tabLst>
            </a:pPr>
            <a:r>
              <a:rPr lang="en-US" sz="2400" b="1" dirty="0" smtClean="0"/>
              <a:t>     Risk 		Odds</a:t>
            </a:r>
            <a:endParaRPr lang="en-US" sz="2400" b="1" dirty="0"/>
          </a:p>
          <a:p>
            <a:pPr>
              <a:tabLst>
                <a:tab pos="1033463" algn="l"/>
                <a:tab pos="2568575" algn="l"/>
              </a:tabLst>
            </a:pPr>
            <a:r>
              <a:rPr lang="en-US" sz="2400" dirty="0"/>
              <a:t>0.05 or 5% </a:t>
            </a:r>
            <a:r>
              <a:rPr lang="en-US" sz="2400" dirty="0" smtClean="0"/>
              <a:t>	0.053</a:t>
            </a:r>
            <a:endParaRPr lang="en-US" sz="2400" dirty="0"/>
          </a:p>
          <a:p>
            <a:pPr>
              <a:tabLst>
                <a:tab pos="1033463" algn="l"/>
                <a:tab pos="2568575" algn="l"/>
              </a:tabLst>
            </a:pPr>
            <a:r>
              <a:rPr lang="en-US" sz="2400" dirty="0"/>
              <a:t>0.1 or 10% </a:t>
            </a:r>
            <a:r>
              <a:rPr lang="en-US" sz="2400" dirty="0" smtClean="0"/>
              <a:t>	0.11</a:t>
            </a:r>
            <a:endParaRPr lang="en-US" sz="2400" dirty="0"/>
          </a:p>
          <a:p>
            <a:pPr>
              <a:tabLst>
                <a:tab pos="1033463" algn="l"/>
                <a:tab pos="2568575" algn="l"/>
              </a:tabLst>
            </a:pPr>
            <a:r>
              <a:rPr lang="en-US" sz="2400" dirty="0"/>
              <a:t>0.2 or 20% </a:t>
            </a:r>
            <a:r>
              <a:rPr lang="en-US" sz="2400" dirty="0" smtClean="0"/>
              <a:t>	0.25</a:t>
            </a:r>
            <a:endParaRPr lang="en-US" sz="2400" dirty="0"/>
          </a:p>
          <a:p>
            <a:pPr>
              <a:tabLst>
                <a:tab pos="1033463" algn="l"/>
                <a:tab pos="2568575" algn="l"/>
              </a:tabLst>
            </a:pPr>
            <a:r>
              <a:rPr lang="en-US" sz="2400" dirty="0"/>
              <a:t>0.3 or 30% </a:t>
            </a:r>
            <a:r>
              <a:rPr lang="en-US" sz="2400" dirty="0" smtClean="0"/>
              <a:t>	0.43</a:t>
            </a:r>
            <a:endParaRPr lang="en-US" sz="2400" dirty="0"/>
          </a:p>
          <a:p>
            <a:pPr>
              <a:tabLst>
                <a:tab pos="1033463" algn="l"/>
                <a:tab pos="2568575" algn="l"/>
              </a:tabLst>
            </a:pPr>
            <a:r>
              <a:rPr lang="en-US" sz="2400" dirty="0"/>
              <a:t>0.4 or 40% </a:t>
            </a:r>
            <a:r>
              <a:rPr lang="en-US" sz="2400" dirty="0" smtClean="0"/>
              <a:t>	0.67</a:t>
            </a:r>
            <a:endParaRPr lang="en-US" sz="2400" dirty="0"/>
          </a:p>
          <a:p>
            <a:pPr>
              <a:tabLst>
                <a:tab pos="1033463" algn="l"/>
                <a:tab pos="2568575" algn="l"/>
              </a:tabLst>
            </a:pPr>
            <a:r>
              <a:rPr lang="en-US" sz="2400" dirty="0"/>
              <a:t>0.5 or 50% </a:t>
            </a:r>
            <a:r>
              <a:rPr lang="en-US" sz="2400" dirty="0" smtClean="0"/>
              <a:t>	1</a:t>
            </a:r>
            <a:endParaRPr lang="en-US" sz="2400" dirty="0"/>
          </a:p>
          <a:p>
            <a:pPr>
              <a:tabLst>
                <a:tab pos="1033463" algn="l"/>
                <a:tab pos="2568575" algn="l"/>
              </a:tabLst>
            </a:pPr>
            <a:r>
              <a:rPr lang="en-US" sz="2400" dirty="0"/>
              <a:t>0.6 or 60% </a:t>
            </a:r>
            <a:r>
              <a:rPr lang="en-US" sz="2400" dirty="0" smtClean="0"/>
              <a:t>	1.5</a:t>
            </a:r>
            <a:endParaRPr lang="en-US" sz="2400" dirty="0"/>
          </a:p>
          <a:p>
            <a:pPr>
              <a:tabLst>
                <a:tab pos="1033463" algn="l"/>
                <a:tab pos="2568575" algn="l"/>
              </a:tabLst>
            </a:pPr>
            <a:r>
              <a:rPr lang="en-US" sz="2400" dirty="0"/>
              <a:t>0.7 or 70% </a:t>
            </a:r>
            <a:r>
              <a:rPr lang="en-US" sz="2400" dirty="0" smtClean="0"/>
              <a:t>	2.3</a:t>
            </a:r>
            <a:endParaRPr lang="en-US" sz="2400" dirty="0"/>
          </a:p>
          <a:p>
            <a:pPr>
              <a:tabLst>
                <a:tab pos="1033463" algn="l"/>
                <a:tab pos="2568575" algn="l"/>
              </a:tabLst>
            </a:pPr>
            <a:r>
              <a:rPr lang="en-US" sz="2400" dirty="0"/>
              <a:t>0.8 or 80% </a:t>
            </a:r>
            <a:r>
              <a:rPr lang="en-US" sz="2400" dirty="0" smtClean="0"/>
              <a:t>	4</a:t>
            </a:r>
            <a:endParaRPr lang="en-US" sz="2400" dirty="0"/>
          </a:p>
          <a:p>
            <a:pPr>
              <a:tabLst>
                <a:tab pos="1033463" algn="l"/>
                <a:tab pos="2568575" algn="l"/>
              </a:tabLst>
            </a:pPr>
            <a:r>
              <a:rPr lang="en-US" sz="2400" dirty="0"/>
              <a:t>0.9 or 90% </a:t>
            </a:r>
            <a:r>
              <a:rPr lang="en-US" sz="2400" dirty="0" smtClean="0"/>
              <a:t>	9</a:t>
            </a:r>
            <a:endParaRPr lang="en-US" sz="2400" dirty="0"/>
          </a:p>
          <a:p>
            <a:pPr>
              <a:tabLst>
                <a:tab pos="1033463" algn="l"/>
                <a:tab pos="2568575" algn="l"/>
              </a:tabLst>
            </a:pPr>
            <a:r>
              <a:rPr lang="en-US" sz="2400" dirty="0"/>
              <a:t>0.95 or 95% </a:t>
            </a:r>
            <a:r>
              <a:rPr lang="en-US" sz="2400" dirty="0" smtClean="0"/>
              <a:t>	19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47F6-008A-4A50-AACF-D16CC6FAA13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0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2815</TotalTime>
  <Words>1873</Words>
  <Application>Microsoft Office PowerPoint</Application>
  <PresentationFormat>On-screen Show (4:3)</PresentationFormat>
  <Paragraphs>458</Paragraphs>
  <Slides>40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Office Theme</vt:lpstr>
      <vt:lpstr>Equation</vt:lpstr>
      <vt:lpstr>RR vs OR vs HR</vt:lpstr>
      <vt:lpstr>Absolute vs Relative effect</vt:lpstr>
      <vt:lpstr>Relative risk (RR)</vt:lpstr>
      <vt:lpstr>Odds ratio (OR)</vt:lpstr>
      <vt:lpstr>OR approximate RR if event is rare (Rule of thumb: P &lt; 0.1 or 10%)</vt:lpstr>
      <vt:lpstr>Interpretation of relative risk (RR)</vt:lpstr>
      <vt:lpstr>Forest plot for RR or OR</vt:lpstr>
      <vt:lpstr>Risk vs Protective effect for RR</vt:lpstr>
      <vt:lpstr>Comparing between Risk and Odds</vt:lpstr>
      <vt:lpstr>Risk vs Protective effect for OR Rare event</vt:lpstr>
      <vt:lpstr>Risk vs Protective effect for OR Common event</vt:lpstr>
      <vt:lpstr>Comparing between Risk ratio and Odds ratio</vt:lpstr>
      <vt:lpstr>RR very much depends of baseline risk but the OR does not</vt:lpstr>
      <vt:lpstr>RR vs OR by Incidence of the outcome</vt:lpstr>
      <vt:lpstr>When can odds ratios mislead? Huw Talfryn Oakley Davies, Iain Kinloch Crombie, Manouche Tavakoli BMJ VOLUME 316 28 MARCH 1998 page 989</vt:lpstr>
      <vt:lpstr>Zhang &amp; Yu methods</vt:lpstr>
      <vt:lpstr>Zhang &amp; Yu methods</vt:lpstr>
      <vt:lpstr>Remarks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Kaplan-Meier Methods</vt:lpstr>
      <vt:lpstr>Kaplan-Meier survival curve</vt:lpstr>
      <vt:lpstr>Median survival time</vt:lpstr>
      <vt:lpstr>Survival Function</vt:lpstr>
      <vt:lpstr>Survival experience</vt:lpstr>
      <vt:lpstr>Survival curve more than one group</vt:lpstr>
      <vt:lpstr>Comparing survival between groups </vt:lpstr>
      <vt:lpstr>Kaplan-Meier surve</vt:lpstr>
      <vt:lpstr>Log-rank test</vt:lpstr>
      <vt:lpstr>Log-rank test example</vt:lpstr>
      <vt:lpstr>Hazard Function</vt:lpstr>
      <vt:lpstr>Survival Function vs Hazard Function</vt:lpstr>
      <vt:lpstr>Hazard rate</vt:lpstr>
      <vt:lpstr>Formulation of the hazard rate</vt:lpstr>
      <vt:lpstr>Cox Regression</vt:lpstr>
      <vt:lpstr>Hazard ratio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RR OR HR</dc:title>
  <dc:creator>MedResNet</dc:creator>
  <cp:lastModifiedBy>MedResNet</cp:lastModifiedBy>
  <cp:revision>96</cp:revision>
  <dcterms:created xsi:type="dcterms:W3CDTF">2012-11-25T03:23:17Z</dcterms:created>
  <dcterms:modified xsi:type="dcterms:W3CDTF">2012-11-28T09:47:49Z</dcterms:modified>
</cp:coreProperties>
</file>