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vml" ContentType="application/vnd.openxmlformats-officedocument.vmlDrawing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9" r:id="rId4"/>
    <p:sldId id="260" r:id="rId5"/>
    <p:sldId id="262" r:id="rId6"/>
    <p:sldId id="264" r:id="rId7"/>
    <p:sldId id="263" r:id="rId8"/>
    <p:sldId id="258" r:id="rId9"/>
    <p:sldId id="268" r:id="rId10"/>
    <p:sldId id="275" r:id="rId11"/>
    <p:sldId id="277" r:id="rId12"/>
    <p:sldId id="280" r:id="rId13"/>
    <p:sldId id="281" r:id="rId14"/>
    <p:sldId id="283" r:id="rId15"/>
    <p:sldId id="284" r:id="rId16"/>
    <p:sldId id="285" r:id="rId17"/>
    <p:sldId id="286" r:id="rId18"/>
    <p:sldId id="287" r:id="rId19"/>
    <p:sldId id="290" r:id="rId20"/>
    <p:sldId id="272" r:id="rId21"/>
    <p:sldId id="288" r:id="rId22"/>
    <p:sldId id="289" r:id="rId23"/>
    <p:sldId id="273" r:id="rId24"/>
  </p:sldIdLst>
  <p:sldSz cx="9144000" cy="6858000" type="screen4x3"/>
  <p:notesSz cx="7104063" cy="10234613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000080"/>
    </p:penClr>
  </p:showPr>
  <p:clrMru>
    <a:srgbClr val="0011EA"/>
    <a:srgbClr val="0515FF"/>
    <a:srgbClr val="02045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txPr>
        <a:bodyPr/>
        <a:lstStyle/>
        <a:p>
          <a:pPr>
            <a:defRPr sz="3200">
              <a:solidFill>
                <a:schemeClr val="bg1"/>
              </a:solidFill>
            </a:defRPr>
          </a:pPr>
          <a:endParaRPr lang="th-TH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1804298611629728E-2"/>
          <c:y val="0.16242724731265701"/>
          <c:w val="0.78460248496979379"/>
          <c:h val="0.7953974501699357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AGE</c:v>
                </c:pt>
              </c:strCache>
            </c:strRef>
          </c:tx>
          <c:explosion val="22"/>
          <c:dPt>
            <c:idx val="0"/>
            <c:explosion val="11"/>
          </c:dPt>
          <c:dPt>
            <c:idx val="1"/>
            <c:explosion val="5"/>
            <c:spPr>
              <a:solidFill>
                <a:srgbClr val="FFFF00"/>
              </a:solidFill>
            </c:spPr>
          </c:dPt>
          <c:dPt>
            <c:idx val="2"/>
            <c:explosion val="6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Pt>
            <c:idx val="3"/>
            <c:explosion val="7"/>
          </c:dPt>
          <c:dPt>
            <c:idx val="4"/>
            <c:explosion val="8"/>
          </c:dPt>
          <c:cat>
            <c:strRef>
              <c:f>Sheet1!$A$2:$A$6</c:f>
              <c:strCache>
                <c:ptCount val="5"/>
                <c:pt idx="0">
                  <c:v>&lt;20</c:v>
                </c:pt>
                <c:pt idx="1">
                  <c:v>21-40</c:v>
                </c:pt>
                <c:pt idx="2">
                  <c:v>41-60</c:v>
                </c:pt>
                <c:pt idx="3">
                  <c:v>61-80</c:v>
                </c:pt>
                <c:pt idx="4">
                  <c:v>&gt;80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3.03</c:v>
                </c:pt>
                <c:pt idx="1">
                  <c:v>15.370000000000006</c:v>
                </c:pt>
                <c:pt idx="2">
                  <c:v>30.09</c:v>
                </c:pt>
                <c:pt idx="3">
                  <c:v>41.13</c:v>
                </c:pt>
                <c:pt idx="4">
                  <c:v>10.39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2400" b="1">
              <a:solidFill>
                <a:schemeClr val="bg1"/>
              </a:solidFill>
              <a:cs typeface="+mj-cs"/>
            </a:defRPr>
          </a:pPr>
          <a:endParaRPr lang="th-TH"/>
        </a:p>
      </c:txPr>
    </c:legend>
    <c:plotVisOnly val="1"/>
  </c:chart>
  <c:spPr>
    <a:solidFill>
      <a:schemeClr val="accent2"/>
    </a:solidFill>
    <a:ln w="38100">
      <a:solidFill>
        <a:srgbClr val="FFC000"/>
      </a:solidFill>
    </a:ln>
  </c:spPr>
  <c:txPr>
    <a:bodyPr/>
    <a:lstStyle/>
    <a:p>
      <a:pPr>
        <a:defRPr sz="1800"/>
      </a:pPr>
      <a:endParaRPr lang="th-TH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tx>
        <c:rich>
          <a:bodyPr/>
          <a:lstStyle/>
          <a:p>
            <a:pPr>
              <a:defRPr sz="4800">
                <a:solidFill>
                  <a:schemeClr val="bg1"/>
                </a:solidFill>
              </a:defRPr>
            </a:pPr>
            <a:r>
              <a:rPr lang="en-US" sz="4800" dirty="0" smtClean="0">
                <a:solidFill>
                  <a:schemeClr val="bg1"/>
                </a:solidFill>
              </a:rPr>
              <a:t>SEX</a:t>
            </a:r>
            <a:endParaRPr lang="en-US" sz="4800" dirty="0">
              <a:solidFill>
                <a:schemeClr val="bg1"/>
              </a:solidFill>
            </a:endParaRPr>
          </a:p>
        </c:rich>
      </c:tx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3449348539817444E-2"/>
          <c:y val="0.18484494521184891"/>
          <c:w val="0.7949222117082777"/>
          <c:h val="0.77922797672686572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25"/>
          <c:dPt>
            <c:idx val="0"/>
            <c:explosion val="18"/>
            <c:spPr>
              <a:solidFill>
                <a:srgbClr val="FFFF00"/>
              </a:solidFill>
            </c:spPr>
          </c:dPt>
          <c:dPt>
            <c:idx val="1"/>
            <c:explosion val="3"/>
            <c:spPr>
              <a:solidFill>
                <a:srgbClr val="FF0000"/>
              </a:solidFill>
            </c:spPr>
          </c:dPt>
          <c:cat>
            <c:strRef>
              <c:f>Sheet1!$A$2:$A$5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54.74</c:v>
                </c:pt>
                <c:pt idx="1">
                  <c:v>45.24</c:v>
                </c:pt>
              </c:numCache>
            </c:numRef>
          </c:val>
        </c:ser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9743338703107047"/>
          <c:y val="0.40612303149606299"/>
          <c:w val="0.19006661296892938"/>
          <c:h val="0.37398818897637837"/>
        </c:manualLayout>
      </c:layout>
      <c:txPr>
        <a:bodyPr/>
        <a:lstStyle/>
        <a:p>
          <a:pPr>
            <a:defRPr sz="1400" b="1">
              <a:solidFill>
                <a:schemeClr val="bg1"/>
              </a:solidFill>
            </a:defRPr>
          </a:pPr>
          <a:endParaRPr lang="th-TH"/>
        </a:p>
      </c:txPr>
    </c:legend>
    <c:plotVisOnly val="1"/>
  </c:chart>
  <c:spPr>
    <a:solidFill>
      <a:srgbClr val="002060"/>
    </a:solidFill>
    <a:ln w="38100">
      <a:solidFill>
        <a:srgbClr val="FFC000"/>
      </a:solidFill>
    </a:ln>
  </c:spPr>
  <c:txPr>
    <a:bodyPr/>
    <a:lstStyle/>
    <a:p>
      <a:pPr>
        <a:defRPr sz="1800"/>
      </a:pPr>
      <a:endParaRPr lang="th-TH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2916666666666672E-2"/>
          <c:y val="4.8015748031496074E-2"/>
          <c:w val="0.84602052413119866"/>
          <c:h val="0.9519841293367165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OCCUPATION</c:v>
                </c:pt>
              </c:strCache>
            </c:strRef>
          </c:tx>
          <c:explosion val="25"/>
          <c:dPt>
            <c:idx val="0"/>
            <c:explosion val="16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1"/>
            <c:explosion val="0"/>
          </c:dPt>
          <c:cat>
            <c:strRef>
              <c:f>Sheet1!$A$2:$A$5</c:f>
              <c:strCache>
                <c:ptCount val="2"/>
                <c:pt idx="0">
                  <c:v>No Occupation</c:v>
                </c:pt>
                <c:pt idx="1">
                  <c:v>Occupation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82.47</c:v>
                </c:pt>
                <c:pt idx="1">
                  <c:v>17.53</c:v>
                </c:pt>
              </c:numCache>
            </c:numRef>
          </c:val>
        </c:ser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2936952815807351"/>
          <c:y val="0.83354453706119036"/>
          <c:w val="0.55791364711753344"/>
          <c:h val="0.16450250776636871"/>
        </c:manualLayout>
      </c:layout>
      <c:txPr>
        <a:bodyPr/>
        <a:lstStyle/>
        <a:p>
          <a:pPr>
            <a:defRPr sz="1400" b="1">
              <a:solidFill>
                <a:schemeClr val="bg1"/>
              </a:solidFill>
            </a:defRPr>
          </a:pPr>
          <a:endParaRPr lang="th-TH"/>
        </a:p>
      </c:txPr>
    </c:legend>
    <c:plotVisOnly val="1"/>
  </c:chart>
  <c:spPr>
    <a:solidFill>
      <a:srgbClr val="0011EA"/>
    </a:solidFill>
    <a:ln w="38100">
      <a:solidFill>
        <a:srgbClr val="00B050"/>
      </a:solidFill>
    </a:ln>
  </c:spPr>
  <c:txPr>
    <a:bodyPr/>
    <a:lstStyle/>
    <a:p>
      <a:pPr>
        <a:defRPr sz="1800"/>
      </a:pPr>
      <a:endParaRPr lang="th-TH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FF00"/>
            </a:solidFill>
          </c:spPr>
          <c:cat>
            <c:strRef>
              <c:f>Sheet1!$A$2:$A$6</c:f>
              <c:strCache>
                <c:ptCount val="5"/>
                <c:pt idx="0">
                  <c:v>&lt;500</c:v>
                </c:pt>
                <c:pt idx="1">
                  <c:v>500-999</c:v>
                </c:pt>
                <c:pt idx="2">
                  <c:v>1000-1499</c:v>
                </c:pt>
                <c:pt idx="3">
                  <c:v>1500-1999</c:v>
                </c:pt>
                <c:pt idx="4">
                  <c:v>&gt;2000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35.71</c:v>
                </c:pt>
                <c:pt idx="1">
                  <c:v>52.81</c:v>
                </c:pt>
                <c:pt idx="2">
                  <c:v>5.63</c:v>
                </c:pt>
                <c:pt idx="3">
                  <c:v>4.1099999999999985</c:v>
                </c:pt>
                <c:pt idx="4">
                  <c:v>1.73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&lt;500</c:v>
                </c:pt>
                <c:pt idx="1">
                  <c:v>500-999</c:v>
                </c:pt>
                <c:pt idx="2">
                  <c:v>1000-1499</c:v>
                </c:pt>
                <c:pt idx="3">
                  <c:v>1500-1999</c:v>
                </c:pt>
                <c:pt idx="4">
                  <c:v>&gt;2000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Sheet1!$A$2:$A$6</c:f>
              <c:strCache>
                <c:ptCount val="5"/>
                <c:pt idx="0">
                  <c:v>&lt;500</c:v>
                </c:pt>
                <c:pt idx="1">
                  <c:v>500-999</c:v>
                </c:pt>
                <c:pt idx="2">
                  <c:v>1000-1499</c:v>
                </c:pt>
                <c:pt idx="3">
                  <c:v>1500-1999</c:v>
                </c:pt>
                <c:pt idx="4">
                  <c:v>&gt;2000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</c:numCache>
            </c:numRef>
          </c:val>
        </c:ser>
        <c:shape val="cylinder"/>
        <c:axId val="131189376"/>
        <c:axId val="131608960"/>
        <c:axId val="0"/>
      </c:bar3DChart>
      <c:catAx>
        <c:axId val="131189376"/>
        <c:scaling>
          <c:orientation val="minMax"/>
        </c:scaling>
        <c:axPos val="b"/>
        <c:tickLblPos val="nextTo"/>
        <c:spPr>
          <a:solidFill>
            <a:srgbClr val="FF0000"/>
          </a:solidFill>
        </c:spPr>
        <c:txPr>
          <a:bodyPr/>
          <a:lstStyle/>
          <a:p>
            <a:pPr>
              <a:defRPr b="1">
                <a:solidFill>
                  <a:schemeClr val="bg1"/>
                </a:solidFill>
              </a:defRPr>
            </a:pPr>
            <a:endParaRPr lang="th-TH"/>
          </a:p>
        </c:txPr>
        <c:crossAx val="131608960"/>
        <c:crosses val="autoZero"/>
        <c:auto val="1"/>
        <c:lblAlgn val="ctr"/>
        <c:lblOffset val="100"/>
      </c:catAx>
      <c:valAx>
        <c:axId val="131608960"/>
        <c:scaling>
          <c:orientation val="minMax"/>
        </c:scaling>
        <c:axPos val="l"/>
        <c:majorGridlines/>
        <c:numFmt formatCode="General" sourceLinked="1"/>
        <c:tickLblPos val="nextTo"/>
        <c:spPr>
          <a:solidFill>
            <a:srgbClr val="FF0000"/>
          </a:solidFill>
        </c:spPr>
        <c:txPr>
          <a:bodyPr/>
          <a:lstStyle/>
          <a:p>
            <a:pPr>
              <a:defRPr b="1">
                <a:solidFill>
                  <a:schemeClr val="bg1"/>
                </a:solidFill>
              </a:defRPr>
            </a:pPr>
            <a:endParaRPr lang="th-TH"/>
          </a:p>
        </c:txPr>
        <c:crossAx val="131189376"/>
        <c:crosses val="autoZero"/>
        <c:crossBetween val="between"/>
      </c:valAx>
    </c:plotArea>
    <c:plotVisOnly val="1"/>
  </c:chart>
  <c:spPr>
    <a:solidFill>
      <a:srgbClr val="002060"/>
    </a:solidFill>
    <a:ln w="38100">
      <a:solidFill>
        <a:srgbClr val="FF0000"/>
      </a:solidFill>
    </a:ln>
  </c:spPr>
  <c:txPr>
    <a:bodyPr/>
    <a:lstStyle/>
    <a:p>
      <a:pPr>
        <a:defRPr sz="1800"/>
      </a:pPr>
      <a:endParaRPr lang="th-TH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th-TH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3449348539817424E-2"/>
          <c:y val="0.16354738362404181"/>
          <c:w val="0.62190838948929061"/>
          <c:h val="0.83645261637595825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Educations</c:v>
                </c:pt>
              </c:strCache>
            </c:strRef>
          </c:tx>
          <c:explosion val="25"/>
          <c:dPt>
            <c:idx val="1"/>
            <c:spPr>
              <a:solidFill>
                <a:srgbClr val="FFFF00"/>
              </a:solidFill>
            </c:spPr>
          </c:dPt>
          <c:cat>
            <c:strRef>
              <c:f>Sheet1!$A$2:$A$7</c:f>
              <c:strCache>
                <c:ptCount val="6"/>
                <c:pt idx="0">
                  <c:v>No</c:v>
                </c:pt>
                <c:pt idx="1">
                  <c:v>Primary</c:v>
                </c:pt>
                <c:pt idx="2">
                  <c:v>Secondary</c:v>
                </c:pt>
                <c:pt idx="3">
                  <c:v>High school</c:v>
                </c:pt>
                <c:pt idx="4">
                  <c:v>Diploma</c:v>
                </c:pt>
                <c:pt idx="5">
                  <c:v>Bachelor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12.77</c:v>
                </c:pt>
                <c:pt idx="1">
                  <c:v>71.649999999999991</c:v>
                </c:pt>
                <c:pt idx="2">
                  <c:v>7.58</c:v>
                </c:pt>
                <c:pt idx="3">
                  <c:v>7.14</c:v>
                </c:pt>
                <c:pt idx="4">
                  <c:v>0.65000000000000058</c:v>
                </c:pt>
                <c:pt idx="5">
                  <c:v>0.22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9135096100433227"/>
          <c:y val="0.20164287301410952"/>
          <c:w val="0.31901874290834742"/>
          <c:h val="0.587419731140984"/>
        </c:manualLayout>
      </c:layout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th-TH"/>
        </a:p>
      </c:txPr>
    </c:legend>
    <c:plotVisOnly val="1"/>
  </c:chart>
  <c:spPr>
    <a:solidFill>
      <a:schemeClr val="tx1">
        <a:lumMod val="65000"/>
        <a:lumOff val="35000"/>
      </a:schemeClr>
    </a:solidFill>
    <a:ln w="38100">
      <a:solidFill>
        <a:srgbClr val="FF0000"/>
      </a:solidFill>
    </a:ln>
  </c:spPr>
  <c:txPr>
    <a:bodyPr/>
    <a:lstStyle/>
    <a:p>
      <a:pPr>
        <a:defRPr sz="1800"/>
      </a:pPr>
      <a:endParaRPr lang="th-TH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spPr>
        <a:solidFill>
          <a:srgbClr val="00B050"/>
        </a:solidFill>
      </c:spPr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th-TH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5000000000000001E-2"/>
          <c:y val="7.3015748031496061E-2"/>
          <c:w val="0.56087286597785402"/>
          <c:h val="0.76444608991435936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Person who live with PWMDs</c:v>
                </c:pt>
              </c:strCache>
            </c:strRef>
          </c:tx>
          <c:explosion val="23"/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rgbClr val="00B050"/>
              </a:solidFill>
            </c:spPr>
          </c:dPt>
          <c:cat>
            <c:strRef>
              <c:f>Sheet1!$A$2:$A$8</c:f>
              <c:strCache>
                <c:ptCount val="7"/>
                <c:pt idx="0">
                  <c:v>PWMD  is alone</c:v>
                </c:pt>
                <c:pt idx="1">
                  <c:v>Parents</c:v>
                </c:pt>
                <c:pt idx="2">
                  <c:v>Spouse </c:v>
                </c:pt>
                <c:pt idx="3">
                  <c:v>Spouse and familly</c:v>
                </c:pt>
                <c:pt idx="4">
                  <c:v>chlid</c:v>
                </c:pt>
                <c:pt idx="5">
                  <c:v>Spouse and grandchild</c:v>
                </c:pt>
                <c:pt idx="6">
                  <c:v>Other</c:v>
                </c:pt>
              </c:strCache>
            </c:strRef>
          </c:cat>
          <c:val>
            <c:numRef>
              <c:f>Sheet1!$B$2:$B$8</c:f>
              <c:numCache>
                <c:formatCode>0.00</c:formatCode>
                <c:ptCount val="7"/>
                <c:pt idx="0">
                  <c:v>4.7619047619047619</c:v>
                </c:pt>
                <c:pt idx="1">
                  <c:v>18.181818181818208</c:v>
                </c:pt>
                <c:pt idx="2">
                  <c:v>10.822510822510823</c:v>
                </c:pt>
                <c:pt idx="3">
                  <c:v>40.04329004329</c:v>
                </c:pt>
                <c:pt idx="4">
                  <c:v>17.31601731601733</c:v>
                </c:pt>
                <c:pt idx="5">
                  <c:v>7.3593073593073575</c:v>
                </c:pt>
                <c:pt idx="6">
                  <c:v>1.5151515151515151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400">
              <a:solidFill>
                <a:schemeClr val="bg1"/>
              </a:solidFill>
            </a:defRPr>
          </a:pPr>
          <a:endParaRPr lang="th-TH"/>
        </a:p>
      </c:txPr>
    </c:legend>
    <c:plotVisOnly val="1"/>
  </c:chart>
  <c:spPr>
    <a:solidFill>
      <a:srgbClr val="002060"/>
    </a:solidFill>
    <a:ln w="38100">
      <a:solidFill>
        <a:srgbClr val="FF0000"/>
      </a:solidFill>
    </a:ln>
  </c:spPr>
  <c:txPr>
    <a:bodyPr/>
    <a:lstStyle/>
    <a:p>
      <a:pPr>
        <a:defRPr sz="1800"/>
      </a:pPr>
      <a:endParaRPr lang="th-TH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spPr>
        <a:solidFill>
          <a:srgbClr val="FFFF00"/>
        </a:solidFill>
      </c:spPr>
      <c:txPr>
        <a:bodyPr/>
        <a:lstStyle/>
        <a:p>
          <a:pPr>
            <a:defRPr>
              <a:solidFill>
                <a:srgbClr val="FF0000"/>
              </a:solidFill>
            </a:defRPr>
          </a:pPr>
          <a:endParaRPr lang="th-TH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5000000000000001E-2"/>
          <c:y val="7.3015748031496061E-2"/>
          <c:w val="0.60251558398950134"/>
          <c:h val="0.82073425196850436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Person who live with PWMDs</c:v>
                </c:pt>
              </c:strCache>
            </c:strRef>
          </c:tx>
          <c:explosion val="23"/>
          <c:dPt>
            <c:idx val="3"/>
            <c:spPr>
              <a:solidFill>
                <a:srgbClr val="FFFF00"/>
              </a:solidFill>
            </c:spPr>
          </c:dPt>
          <c:cat>
            <c:strRef>
              <c:f>Sheet1!$A$2:$A$8</c:f>
              <c:strCache>
                <c:ptCount val="7"/>
                <c:pt idx="0">
                  <c:v>PWMD  is alone</c:v>
                </c:pt>
                <c:pt idx="1">
                  <c:v>Parents</c:v>
                </c:pt>
                <c:pt idx="2">
                  <c:v>Spouse </c:v>
                </c:pt>
                <c:pt idx="3">
                  <c:v>Spouse and familly</c:v>
                </c:pt>
                <c:pt idx="4">
                  <c:v>chlid</c:v>
                </c:pt>
                <c:pt idx="5">
                  <c:v>Spouse and grandchild</c:v>
                </c:pt>
                <c:pt idx="6">
                  <c:v>Other</c:v>
                </c:pt>
              </c:strCache>
            </c:strRef>
          </c:cat>
          <c:val>
            <c:numRef>
              <c:f>Sheet1!$B$2:$B$8</c:f>
              <c:numCache>
                <c:formatCode>0.00</c:formatCode>
                <c:ptCount val="7"/>
                <c:pt idx="0">
                  <c:v>4.7619047619047619</c:v>
                </c:pt>
                <c:pt idx="1">
                  <c:v>18.181818181818201</c:v>
                </c:pt>
                <c:pt idx="2">
                  <c:v>10.822510822510823</c:v>
                </c:pt>
                <c:pt idx="3">
                  <c:v>40.043290043290014</c:v>
                </c:pt>
                <c:pt idx="4">
                  <c:v>17.31601731601733</c:v>
                </c:pt>
                <c:pt idx="5">
                  <c:v>7.3593073593073575</c:v>
                </c:pt>
                <c:pt idx="6">
                  <c:v>1.5151515151515151</c:v>
                </c:pt>
              </c:numCache>
            </c:numRef>
          </c:val>
        </c:ser>
      </c:pie3DChart>
    </c:plotArea>
    <c:legend>
      <c:legendPos val="r"/>
      <c:txPr>
        <a:bodyPr/>
        <a:lstStyle/>
        <a:p>
          <a:pPr>
            <a:defRPr sz="1400">
              <a:solidFill>
                <a:schemeClr val="bg1"/>
              </a:solidFill>
            </a:defRPr>
          </a:pPr>
          <a:endParaRPr lang="th-TH"/>
        </a:p>
      </c:txPr>
    </c:legend>
    <c:plotVisOnly val="1"/>
  </c:chart>
  <c:spPr>
    <a:solidFill>
      <a:srgbClr val="002060"/>
    </a:solidFill>
  </c:spPr>
  <c:txPr>
    <a:bodyPr/>
    <a:lstStyle/>
    <a:p>
      <a:pPr>
        <a:defRPr sz="1800"/>
      </a:pPr>
      <a:endParaRPr lang="th-TH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th-TH"/>
        </a:p>
      </c:txPr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Health Status</c:v>
                </c:pt>
              </c:strCache>
            </c:strRef>
          </c:tx>
          <c:explosion val="25"/>
          <c:dPt>
            <c:idx val="0"/>
            <c:explosion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explosion val="16"/>
            <c:spPr>
              <a:solidFill>
                <a:srgbClr val="0070C0"/>
              </a:solidFill>
            </c:spPr>
          </c:dPt>
          <c:cat>
            <c:strRef>
              <c:f>Sheet1!$A$2:$A$5</c:f>
              <c:strCache>
                <c:ptCount val="3"/>
                <c:pt idx="0">
                  <c:v>Hight</c:v>
                </c:pt>
                <c:pt idx="1">
                  <c:v>Moderate</c:v>
                </c:pt>
                <c:pt idx="2">
                  <c:v>Low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40.480000000000004</c:v>
                </c:pt>
                <c:pt idx="1">
                  <c:v>23.59</c:v>
                </c:pt>
                <c:pt idx="2">
                  <c:v>35.93</c:v>
                </c:pt>
              </c:numCache>
            </c:numRef>
          </c:val>
        </c:ser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9271402639850144"/>
          <c:y val="0.23611192323659938"/>
          <c:w val="0.29172408262881205"/>
          <c:h val="0.61963144445938856"/>
        </c:manualLayout>
      </c:layout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th-TH"/>
        </a:p>
      </c:txPr>
    </c:legend>
    <c:plotVisOnly val="1"/>
  </c:chart>
  <c:spPr>
    <a:solidFill>
      <a:srgbClr val="002060"/>
    </a:solidFill>
  </c:spPr>
  <c:txPr>
    <a:bodyPr/>
    <a:lstStyle/>
    <a:p>
      <a:pPr>
        <a:defRPr sz="1800"/>
      </a:pPr>
      <a:endParaRPr lang="th-TH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th-TH"/>
  <c:chart>
    <c:title>
      <c:tx>
        <c:rich>
          <a:bodyPr/>
          <a:lstStyle/>
          <a:p>
            <a:pPr>
              <a:defRPr sz="1600" b="1">
                <a:solidFill>
                  <a:schemeClr val="bg1"/>
                </a:solidFill>
              </a:defRPr>
            </a:pPr>
            <a:r>
              <a:rPr lang="en-US" sz="1600" b="1" i="0" u="none" strike="noStrike" baseline="0" dirty="0" smtClean="0"/>
              <a:t>Level of Knowledge on health of PWMDs</a:t>
            </a:r>
            <a:endParaRPr lang="en-US" sz="1600" b="1" dirty="0"/>
          </a:p>
        </c:rich>
      </c:tx>
      <c:layout>
        <c:manualLayout>
          <c:xMode val="edge"/>
          <c:yMode val="edge"/>
          <c:x val="7.3136362984757966E-2"/>
          <c:y val="2.5810140336710571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Health Status</c:v>
                </c:pt>
              </c:strCache>
            </c:strRef>
          </c:tx>
          <c:explosion val="25"/>
          <c:dPt>
            <c:idx val="0"/>
            <c:explosion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explosion val="16"/>
            <c:spPr>
              <a:solidFill>
                <a:schemeClr val="bg1"/>
              </a:solidFill>
            </c:spPr>
          </c:dPt>
          <c:cat>
            <c:strRef>
              <c:f>Sheet1!$A$2:$A$5</c:f>
              <c:strCache>
                <c:ptCount val="3"/>
                <c:pt idx="0">
                  <c:v>Hight</c:v>
                </c:pt>
                <c:pt idx="1">
                  <c:v>Moderate</c:v>
                </c:pt>
                <c:pt idx="2">
                  <c:v>Low</c:v>
                </c:pt>
              </c:strCache>
            </c:strRef>
          </c:cat>
          <c:val>
            <c:numRef>
              <c:f>Sheet1!$B$2:$B$5</c:f>
              <c:numCache>
                <c:formatCode>0.00</c:formatCode>
                <c:ptCount val="4"/>
                <c:pt idx="0">
                  <c:v>11.038961038961038</c:v>
                </c:pt>
                <c:pt idx="1">
                  <c:v>15.36796536796537</c:v>
                </c:pt>
                <c:pt idx="2">
                  <c:v>73.593073593073598</c:v>
                </c:pt>
              </c:numCache>
            </c:numRef>
          </c:val>
        </c:ser>
      </c:pie3DChart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69271402639850188"/>
          <c:y val="0.23611192323659938"/>
          <c:w val="0.29172408262881216"/>
          <c:h val="0.61963144445938911"/>
        </c:manualLayout>
      </c:layout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th-TH"/>
        </a:p>
      </c:txPr>
    </c:legend>
    <c:plotVisOnly val="1"/>
  </c:chart>
  <c:spPr>
    <a:solidFill>
      <a:srgbClr val="002060"/>
    </a:solidFill>
  </c:spPr>
  <c:txPr>
    <a:bodyPr/>
    <a:lstStyle/>
    <a:p>
      <a:pPr>
        <a:defRPr sz="1800"/>
      </a:pPr>
      <a:endParaRPr lang="th-TH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0.18033</cdr:x>
      <cdr:y>0.47059</cdr:y>
    </cdr:from>
    <cdr:to>
      <cdr:x>0.34426</cdr:x>
      <cdr:y>0.54902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792088" y="1728192"/>
          <a:ext cx="720080" cy="28803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en-US" sz="1600" dirty="0" smtClean="0">
              <a:solidFill>
                <a:srgbClr val="FF0000"/>
              </a:solidFill>
            </a:rPr>
            <a:t>61-80</a:t>
          </a:r>
          <a:endParaRPr lang="th-TH" sz="1600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0.56897</cdr:x>
      <cdr:y>0.44444</cdr:y>
    </cdr:from>
    <cdr:to>
      <cdr:x>0.72414</cdr:x>
      <cdr:y>0.53704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2376264" y="1728192"/>
          <a:ext cx="648072" cy="36004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endParaRPr lang="th-TH" sz="1600" dirty="0">
            <a:solidFill>
              <a:srgbClr val="FF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859E1-0585-443D-A8A6-69AF9404CB5A}" type="datetimeFigureOut">
              <a:rPr lang="th-TH" smtClean="0"/>
              <a:t>29/07/56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5D7866-E3B8-474A-8B23-6C955F511FEB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8AFAC-A2CD-4BE7-AFEE-CD358E2FC52D}" type="datetimeFigureOut">
              <a:rPr lang="th-TH" smtClean="0"/>
              <a:pPr/>
              <a:t>29/07/56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6D80B-62E0-4D87-A499-D63969B62F18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6D80B-62E0-4D87-A499-D63969B62F18}" type="slidenum">
              <a:rPr lang="th-TH" smtClean="0"/>
              <a:pPr/>
              <a:t>2</a:t>
            </a:fld>
            <a:endParaRPr lang="th-T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6D80B-62E0-4D87-A499-D63969B62F18}" type="slidenum">
              <a:rPr lang="th-TH" smtClean="0"/>
              <a:pPr/>
              <a:t>10</a:t>
            </a:fld>
            <a:endParaRPr lang="th-T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6D80B-62E0-4D87-A499-D63969B62F18}" type="slidenum">
              <a:rPr lang="th-TH" smtClean="0"/>
              <a:pPr/>
              <a:t>11</a:t>
            </a:fld>
            <a:endParaRPr lang="th-T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6D80B-62E0-4D87-A499-D63969B62F18}" type="slidenum">
              <a:rPr lang="th-TH" smtClean="0"/>
              <a:pPr/>
              <a:t>12</a:t>
            </a:fld>
            <a:endParaRPr lang="th-T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6D80B-62E0-4D87-A499-D63969B62F18}" type="slidenum">
              <a:rPr lang="th-TH" smtClean="0"/>
              <a:pPr/>
              <a:t>13</a:t>
            </a:fld>
            <a:endParaRPr lang="th-TH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6D80B-62E0-4D87-A499-D63969B62F18}" type="slidenum">
              <a:rPr lang="th-TH" smtClean="0"/>
              <a:pPr/>
              <a:t>14</a:t>
            </a:fld>
            <a:endParaRPr lang="th-TH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76D80B-62E0-4D87-A499-D63969B62F18}" type="slidenum">
              <a:rPr lang="th-TH" smtClean="0"/>
              <a:pPr/>
              <a:t>22</a:t>
            </a:fld>
            <a:endParaRPr lang="th-T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29/07/56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29/07/56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29/07/56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gen1</a:t>
            </a:r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09692" y="62960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A167FDE-B2A1-4D6A-95B9-FBF228263117}" type="slidenum">
              <a:rPr lang="en-US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29/07/56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29/07/56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29/07/56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29/07/56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29/07/56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29/07/56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29/07/56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99449-5DAE-4669-95B9-D3A0290DEF82}" type="datetimeFigureOut">
              <a:rPr lang="th-TH" smtClean="0"/>
              <a:pPr/>
              <a:t>29/07/56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99449-5DAE-4669-95B9-D3A0290DEF82}" type="datetimeFigureOut">
              <a:rPr lang="th-TH" smtClean="0"/>
              <a:pPr/>
              <a:t>29/07/56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5F690-4D43-4E78-BA08-C256B24DF90F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0328" y="1916832"/>
            <a:ext cx="8964488" cy="2736304"/>
          </a:xfrm>
          <a:prstGeom prst="rect">
            <a:avLst/>
          </a:prstGeom>
          <a:solidFill>
            <a:srgbClr val="02045E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  <a:softEdge rad="635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x-none" sz="4400">
                <a:solidFill>
                  <a:schemeClr val="bg1"/>
                </a:solidFill>
              </a:rPr>
              <a:t>Situations and Access to  Health Promotion among Persons with movement </a:t>
            </a:r>
            <a:r>
              <a:rPr lang="en-US" sz="4400" dirty="0">
                <a:solidFill>
                  <a:schemeClr val="bg1"/>
                </a:solidFill>
              </a:rPr>
              <a:t>  </a:t>
            </a:r>
            <a:r>
              <a:rPr lang="x-none" sz="4400">
                <a:solidFill>
                  <a:schemeClr val="bg1"/>
                </a:solidFill>
              </a:rPr>
              <a:t>disability in the Northeast of Thailand 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128" y="5016944"/>
            <a:ext cx="9019080" cy="1741840"/>
          </a:xfrm>
          <a:prstGeom prst="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/>
            <a:r>
              <a:rPr lang="en-US" sz="4400" dirty="0" err="1" smtClean="0">
                <a:solidFill>
                  <a:schemeClr val="bg1"/>
                </a:solidFill>
              </a:rPr>
              <a:t>Kritkantorn</a:t>
            </a:r>
            <a:r>
              <a:rPr lang="en-US" sz="4400" dirty="0" smtClean="0">
                <a:solidFill>
                  <a:schemeClr val="bg1"/>
                </a:solidFill>
              </a:rPr>
              <a:t>  </a:t>
            </a:r>
            <a:r>
              <a:rPr lang="en-US" sz="4400" dirty="0" err="1" smtClean="0">
                <a:solidFill>
                  <a:schemeClr val="bg1"/>
                </a:solidFill>
              </a:rPr>
              <a:t>Suwannaphant</a:t>
            </a:r>
            <a:endParaRPr lang="en-US" sz="4400" dirty="0" smtClean="0">
              <a:solidFill>
                <a:schemeClr val="bg1"/>
              </a:solidFill>
            </a:endParaRPr>
          </a:p>
          <a:p>
            <a:pPr algn="ctr"/>
            <a:r>
              <a:rPr lang="en-US" sz="4400" dirty="0" err="1" smtClean="0">
                <a:solidFill>
                  <a:schemeClr val="bg1"/>
                </a:solidFill>
              </a:rPr>
              <a:t>Dr.P.H</a:t>
            </a:r>
            <a:r>
              <a:rPr lang="en-US" sz="4400" dirty="0" smtClean="0">
                <a:solidFill>
                  <a:schemeClr val="bg1"/>
                </a:solidFill>
              </a:rPr>
              <a:t>. Batch </a:t>
            </a:r>
            <a:r>
              <a:rPr lang="en-US" sz="4400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sz="4400" dirty="0" smtClean="0">
              <a:solidFill>
                <a:schemeClr val="bg1"/>
              </a:solidFill>
            </a:endParaRPr>
          </a:p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No.</a:t>
            </a:r>
            <a:r>
              <a:rPr lang="en-US" sz="3100" dirty="0" smtClean="0">
                <a:solidFill>
                  <a:schemeClr val="bg1"/>
                </a:solidFill>
                <a:latin typeface="Comic Sans MS" pitchFamily="66" charset="0"/>
              </a:rPr>
              <a:t>567110004-9</a:t>
            </a:r>
            <a:endParaRPr lang="en-US" sz="4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99592" y="72008"/>
            <a:ext cx="8232663" cy="1412776"/>
            <a:chOff x="-1" y="4023175"/>
            <a:chExt cx="9168559" cy="2590572"/>
          </a:xfrm>
        </p:grpSpPr>
        <p:pic>
          <p:nvPicPr>
            <p:cNvPr id="8" name="รูปภาพ 17" descr="kku01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82818" y="4023175"/>
              <a:ext cx="4513957" cy="2590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รูปภาพ 18" descr="kku033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19177" y="4023177"/>
              <a:ext cx="3349381" cy="2520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รูปภาพ 19" descr="kku024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1" y="4023175"/>
              <a:ext cx="3847868" cy="2539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รูปภาพ 14" descr="Untitled-1.png"/>
            <p:cNvPicPr>
              <a:picLocks noChangeAspect="1"/>
            </p:cNvPicPr>
            <p:nvPr/>
          </p:nvPicPr>
          <p:blipFill>
            <a:blip r:embed="rId6" cstate="print"/>
            <a:srcRect l="59760" t="45537" b="17334"/>
            <a:stretch>
              <a:fillRect/>
            </a:stretch>
          </p:blipFill>
          <p:spPr bwMode="auto">
            <a:xfrm>
              <a:off x="-1" y="4023175"/>
              <a:ext cx="2359670" cy="2177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2" name="Rounded Rectangle 11"/>
          <p:cNvSpPr/>
          <p:nvPr/>
        </p:nvSpPr>
        <p:spPr>
          <a:xfrm>
            <a:off x="1259632" y="161256"/>
            <a:ext cx="7488832" cy="891480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600" b="1" dirty="0" smtClean="0"/>
              <a:t>Characteristics and socioeconomic </a:t>
            </a:r>
            <a:endParaRPr lang="en-GB" sz="36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13" name="Chart 12"/>
          <p:cNvGraphicFramePr/>
          <p:nvPr/>
        </p:nvGraphicFramePr>
        <p:xfrm>
          <a:off x="4572000" y="2780928"/>
          <a:ext cx="4392488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/>
          <p:cNvGraphicFramePr/>
          <p:nvPr/>
        </p:nvGraphicFramePr>
        <p:xfrm>
          <a:off x="251520" y="1844824"/>
          <a:ext cx="4176464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2" y="-27384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graphicFrame>
        <p:nvGraphicFramePr>
          <p:cNvPr id="11" name="Chart 10"/>
          <p:cNvGraphicFramePr/>
          <p:nvPr/>
        </p:nvGraphicFramePr>
        <p:xfrm>
          <a:off x="179512" y="1844824"/>
          <a:ext cx="4392488" cy="4048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/>
          <p:nvPr/>
        </p:nvGraphicFramePr>
        <p:xfrm>
          <a:off x="4679504" y="2924944"/>
          <a:ext cx="4464496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Rounded Rectangle 13"/>
          <p:cNvSpPr/>
          <p:nvPr/>
        </p:nvSpPr>
        <p:spPr>
          <a:xfrm>
            <a:off x="5724128" y="2996952"/>
            <a:ext cx="3024336" cy="504056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/>
              <a:t>Monthly income 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827584" y="1988840"/>
            <a:ext cx="3024336" cy="504056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dirty="0" smtClean="0"/>
              <a:t>Occupations 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259632" y="161256"/>
            <a:ext cx="7488832" cy="891480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600" b="1" dirty="0" smtClean="0"/>
              <a:t>Characteristics and socioeconomic </a:t>
            </a:r>
            <a:endParaRPr lang="en-GB" sz="36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graphicFrame>
        <p:nvGraphicFramePr>
          <p:cNvPr id="9" name="Chart 8"/>
          <p:cNvGraphicFramePr/>
          <p:nvPr/>
        </p:nvGraphicFramePr>
        <p:xfrm>
          <a:off x="251520" y="1628800"/>
          <a:ext cx="4176464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4427984" y="3473624"/>
          <a:ext cx="4716016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1259632" y="161256"/>
            <a:ext cx="7488832" cy="891480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600" b="1" dirty="0" smtClean="0"/>
              <a:t>Characteristics and socioeconomic </a:t>
            </a:r>
            <a:endParaRPr lang="en-GB" sz="36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graphicFrame>
        <p:nvGraphicFramePr>
          <p:cNvPr id="9" name="Chart 8"/>
          <p:cNvGraphicFramePr/>
          <p:nvPr/>
        </p:nvGraphicFramePr>
        <p:xfrm>
          <a:off x="395536" y="1844824"/>
          <a:ext cx="5184576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1259632" y="161256"/>
            <a:ext cx="7488832" cy="891480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600" b="1" dirty="0" smtClean="0"/>
              <a:t>Characteristics and socioeconomic </a:t>
            </a:r>
            <a:endParaRPr lang="en-GB" sz="36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0" name="Rounded Rectangle 9"/>
          <p:cNvSpPr/>
          <p:nvPr/>
        </p:nvSpPr>
        <p:spPr>
          <a:xfrm>
            <a:off x="930656" y="188552"/>
            <a:ext cx="8100392" cy="13235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dirty="0" smtClean="0"/>
              <a:t>Mean difference of factors associated with access to Health promotion among PWMDs  </a:t>
            </a:r>
            <a:endParaRPr lang="en-GB" sz="32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11" name="Chart 10"/>
          <p:cNvGraphicFramePr/>
          <p:nvPr/>
        </p:nvGraphicFramePr>
        <p:xfrm>
          <a:off x="0" y="1628800"/>
          <a:ext cx="4464496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/>
          <p:cNvGraphicFramePr/>
          <p:nvPr/>
        </p:nvGraphicFramePr>
        <p:xfrm>
          <a:off x="4679504" y="3717032"/>
          <a:ext cx="4464496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1" name="Rounded Rectangle 10"/>
          <p:cNvSpPr/>
          <p:nvPr/>
        </p:nvSpPr>
        <p:spPr>
          <a:xfrm>
            <a:off x="930656" y="188552"/>
            <a:ext cx="8100392" cy="13235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dirty="0" smtClean="0"/>
              <a:t>Mean difference of factors associated with access to Health promotion among PWMDs  </a:t>
            </a:r>
            <a:endParaRPr lang="en-GB" sz="3200" dirty="0" smtClean="0">
              <a:solidFill>
                <a:schemeClr val="bg1"/>
              </a:solidFill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584176"/>
            <a:ext cx="8964488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9" name="Rounded Rectangle 8"/>
          <p:cNvSpPr/>
          <p:nvPr/>
        </p:nvSpPr>
        <p:spPr>
          <a:xfrm>
            <a:off x="930656" y="188552"/>
            <a:ext cx="8100392" cy="13235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dirty="0" smtClean="0"/>
              <a:t>Mean difference of factors associated with access to Health promotion among PWMDs  </a:t>
            </a:r>
            <a:endParaRPr lang="en-GB" sz="3200" dirty="0" smtClean="0">
              <a:solidFill>
                <a:schemeClr val="bg1"/>
              </a:solidFill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016" y="1700808"/>
            <a:ext cx="882047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216" y="2479248"/>
            <a:ext cx="881227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9" name="Rounded Rectangle 8"/>
          <p:cNvSpPr/>
          <p:nvPr/>
        </p:nvSpPr>
        <p:spPr>
          <a:xfrm>
            <a:off x="930656" y="188552"/>
            <a:ext cx="8100392" cy="13235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dirty="0" smtClean="0"/>
              <a:t>Mean difference of factors associated with access to Health promotion among PWMDs  </a:t>
            </a:r>
            <a:endParaRPr lang="en-GB" sz="3200" dirty="0" smtClean="0">
              <a:solidFill>
                <a:schemeClr val="bg1"/>
              </a:solidFill>
            </a:endParaRPr>
          </a:p>
        </p:txBody>
      </p:sp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016" y="1700808"/>
            <a:ext cx="882047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8568" y="2564904"/>
            <a:ext cx="878497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0" name="Rounded Rectangle 9"/>
          <p:cNvSpPr/>
          <p:nvPr/>
        </p:nvSpPr>
        <p:spPr>
          <a:xfrm>
            <a:off x="930656" y="188552"/>
            <a:ext cx="8100392" cy="13235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dirty="0" smtClean="0"/>
              <a:t>Mean difference of factors associated with access to Health promotion among PWMDs  </a:t>
            </a:r>
            <a:endParaRPr lang="en-GB" sz="3200" dirty="0" smtClean="0">
              <a:solidFill>
                <a:schemeClr val="bg1"/>
              </a:solidFill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00808"/>
            <a:ext cx="878497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564904"/>
            <a:ext cx="878497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0" name="Rounded Rectangle 9"/>
          <p:cNvSpPr/>
          <p:nvPr/>
        </p:nvSpPr>
        <p:spPr>
          <a:xfrm>
            <a:off x="930656" y="188552"/>
            <a:ext cx="8100392" cy="13235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dirty="0" smtClean="0"/>
              <a:t>Mean difference of factors associated with access to Health promotion among PWMDs  </a:t>
            </a:r>
            <a:endParaRPr lang="en-GB" sz="3200" dirty="0" smtClean="0">
              <a:solidFill>
                <a:schemeClr val="bg1"/>
              </a:solidFill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00808"/>
            <a:ext cx="878497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564904"/>
            <a:ext cx="878497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301042"/>
            <a:ext cx="5076055" cy="1111733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Background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22832" y="1556792"/>
            <a:ext cx="8892480" cy="11521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1,000</a:t>
            </a:r>
            <a:r>
              <a:rPr lang="en-US" sz="3200" b="1" dirty="0" smtClean="0">
                <a:solidFill>
                  <a:schemeClr val="bg1"/>
                </a:solidFill>
              </a:rPr>
              <a:t> million people with disabilities in the world</a:t>
            </a:r>
            <a:endParaRPr lang="th-TH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25104" y="2852936"/>
            <a:ext cx="8892480" cy="1224136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Thailand had disabled people </a:t>
            </a:r>
            <a:r>
              <a:rPr lang="en-US" sz="3200" b="1" dirty="0" smtClean="0">
                <a:solidFill>
                  <a:srgbClr val="FF0000"/>
                </a:solidFill>
              </a:rPr>
              <a:t>1.90 %</a:t>
            </a:r>
            <a:endParaRPr lang="th-TH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42336" y="4219664"/>
            <a:ext cx="8892480" cy="1153552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b="1" dirty="0" smtClean="0">
                <a:solidFill>
                  <a:srgbClr val="FF0000"/>
                </a:solidFill>
              </a:rPr>
              <a:t>1 in 3 </a:t>
            </a:r>
            <a:r>
              <a:rPr lang="en-US" b="1" dirty="0" smtClean="0">
                <a:solidFill>
                  <a:schemeClr val="bg1"/>
                </a:solidFill>
              </a:rPr>
              <a:t>of all disabled people in Northeast of Thailand  </a:t>
            </a:r>
            <a:endParaRPr lang="th-TH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20488" y="5539336"/>
            <a:ext cx="8892480" cy="1184616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access to  </a:t>
            </a:r>
            <a:r>
              <a:rPr lang="en-US" sz="3200" b="1" dirty="0" smtClean="0">
                <a:solidFill>
                  <a:srgbClr val="FF0000"/>
                </a:solidFill>
              </a:rPr>
              <a:t>Health promotion </a:t>
            </a:r>
            <a:r>
              <a:rPr lang="en-US" sz="3200" b="1" dirty="0" smtClean="0">
                <a:solidFill>
                  <a:schemeClr val="bg1"/>
                </a:solidFill>
              </a:rPr>
              <a:t>increases in chronic health conditions, among other causes</a:t>
            </a:r>
            <a:endParaRPr lang="th-TH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  <a:p>
            <a:pPr algn="ctr"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endParaRPr lang="th-TH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899592" y="0"/>
            <a:ext cx="4645024" cy="836712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000" b="1" dirty="0">
                <a:solidFill>
                  <a:schemeClr val="bg1"/>
                </a:solidFill>
              </a:rPr>
              <a:t>Conclusions</a:t>
            </a:r>
            <a:r>
              <a:rPr lang="en-US" sz="4000" dirty="0">
                <a:solidFill>
                  <a:schemeClr val="bg1"/>
                </a:solidFill>
              </a:rPr>
              <a:t>:</a:t>
            </a: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9424" y="2495240"/>
            <a:ext cx="8964488" cy="3212976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The most common type of movement disability found in the sampled PWMDS hemi paresis</a:t>
            </a:r>
            <a:r>
              <a:rPr lang="th-TH" b="1" dirty="0" smtClean="0"/>
              <a:t> </a:t>
            </a:r>
            <a:r>
              <a:rPr lang="en-US" b="1" dirty="0" smtClean="0"/>
              <a:t>(40.26%), followed amputation of leg (above &amp; below the knee) (13.20%) , atrophied leg 11.04% , paraplegia (8.66%). Most of them had only movement disability (89.83% ). The median  time of being disable was 10</a:t>
            </a:r>
            <a:endParaRPr lang="en-US" b="1" dirty="0">
              <a:cs typeface="+mj-cs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36104" y="940632"/>
            <a:ext cx="8100392" cy="1143744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Situations of </a:t>
            </a:r>
            <a:r>
              <a:rPr lang="x-none" b="1" smtClean="0">
                <a:solidFill>
                  <a:schemeClr val="bg1"/>
                </a:solidFill>
              </a:rPr>
              <a:t>Persons with movement </a:t>
            </a:r>
            <a:r>
              <a:rPr lang="en-US" b="1" dirty="0" smtClean="0">
                <a:solidFill>
                  <a:schemeClr val="bg1"/>
                </a:solidFill>
              </a:rPr>
              <a:t>  </a:t>
            </a:r>
            <a:r>
              <a:rPr lang="x-none" b="1" smtClean="0">
                <a:solidFill>
                  <a:schemeClr val="bg1"/>
                </a:solidFill>
              </a:rPr>
              <a:t>disability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x-none" b="1" smtClean="0">
                <a:solidFill>
                  <a:schemeClr val="bg1"/>
                </a:solidFill>
              </a:rPr>
              <a:t>in the Northeast of Thailand 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899592" y="0"/>
            <a:ext cx="4645024" cy="836712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000" b="1" dirty="0">
                <a:solidFill>
                  <a:schemeClr val="bg1"/>
                </a:solidFill>
              </a:rPr>
              <a:t>Conclusions</a:t>
            </a:r>
            <a:r>
              <a:rPr lang="en-US" sz="4000" dirty="0">
                <a:solidFill>
                  <a:schemeClr val="bg1"/>
                </a:solidFill>
              </a:rPr>
              <a:t>:</a:t>
            </a: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0" y="1916832"/>
            <a:ext cx="9144000" cy="4941168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cs typeface="+mj-cs"/>
              </a:rPr>
              <a:t>1. Age </a:t>
            </a:r>
          </a:p>
          <a:p>
            <a:r>
              <a:rPr lang="en-US" b="1" dirty="0" smtClean="0">
                <a:cs typeface="+mj-cs"/>
              </a:rPr>
              <a:t>2. Occupations</a:t>
            </a:r>
          </a:p>
          <a:p>
            <a:r>
              <a:rPr lang="en-US" b="1" dirty="0" smtClean="0">
                <a:cs typeface="+mj-cs"/>
              </a:rPr>
              <a:t>3. Persons who live with PWMDs</a:t>
            </a:r>
          </a:p>
          <a:p>
            <a:r>
              <a:rPr lang="en-US" b="1" dirty="0" smtClean="0">
                <a:cs typeface="+mj-cs"/>
              </a:rPr>
              <a:t>4. Monthly Income</a:t>
            </a:r>
          </a:p>
          <a:p>
            <a:r>
              <a:rPr lang="en-US" b="1" dirty="0" smtClean="0">
                <a:cs typeface="+mj-cs"/>
              </a:rPr>
              <a:t>5. Health status</a:t>
            </a:r>
          </a:p>
          <a:p>
            <a:r>
              <a:rPr lang="en-US" b="1" dirty="0" smtClean="0">
                <a:cs typeface="+mj-cs"/>
              </a:rPr>
              <a:t>6. Level of Knowledge on health</a:t>
            </a:r>
          </a:p>
          <a:p>
            <a:r>
              <a:rPr lang="en-US" b="1" dirty="0" smtClean="0">
                <a:cs typeface="+mj-cs"/>
              </a:rPr>
              <a:t>7. Number of Family’s member</a:t>
            </a:r>
          </a:p>
          <a:p>
            <a:r>
              <a:rPr lang="en-US" b="1" dirty="0" smtClean="0">
                <a:cs typeface="+mj-cs"/>
              </a:rPr>
              <a:t>8. Awareness Policy on access to health promotion</a:t>
            </a:r>
          </a:p>
          <a:p>
            <a:r>
              <a:rPr lang="en-US" b="1" dirty="0" smtClean="0">
                <a:cs typeface="+mj-cs"/>
              </a:rPr>
              <a:t>9. Awareness benefit and right on access to health  </a:t>
            </a:r>
          </a:p>
          <a:p>
            <a:r>
              <a:rPr lang="en-US" b="1" dirty="0" smtClean="0">
                <a:cs typeface="+mj-cs"/>
              </a:rPr>
              <a:t>    promotion</a:t>
            </a:r>
            <a:endParaRPr lang="en-US" b="1" dirty="0">
              <a:cs typeface="+mj-cs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36104" y="692696"/>
            <a:ext cx="8100392" cy="1143744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Factors Health promotion </a:t>
            </a:r>
            <a:r>
              <a:rPr lang="en-US" b="1" dirty="0"/>
              <a:t>influencing to  accessibility   </a:t>
            </a:r>
            <a:r>
              <a:rPr lang="en-US" b="1" dirty="0" smtClean="0"/>
              <a:t>among PWMDs 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899592" y="0"/>
            <a:ext cx="5184576" cy="1556792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Strength of the study</a:t>
            </a: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0" y="1628800"/>
            <a:ext cx="9144000" cy="4941168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indent="-742950">
              <a:buAutoNum type="arabicPeriod"/>
            </a:pPr>
            <a:r>
              <a:rPr lang="en-US" sz="4400" b="1" dirty="0" smtClean="0">
                <a:cs typeface="+mj-cs"/>
              </a:rPr>
              <a:t>This is among  </a:t>
            </a:r>
            <a:r>
              <a:rPr lang="en-US" sz="4400" b="1" dirty="0" smtClean="0"/>
              <a:t>of  the first  Studies in the </a:t>
            </a:r>
            <a:r>
              <a:rPr lang="x-none" sz="4400" b="1" smtClean="0">
                <a:solidFill>
                  <a:schemeClr val="bg1"/>
                </a:solidFill>
              </a:rPr>
              <a:t>Northeast of Thailand </a:t>
            </a:r>
            <a:r>
              <a:rPr lang="en-US" sz="4400" b="1" dirty="0" smtClean="0"/>
              <a:t>.</a:t>
            </a:r>
          </a:p>
          <a:p>
            <a:pPr marL="742950" indent="-742950">
              <a:buAutoNum type="arabicPeriod"/>
            </a:pPr>
            <a:r>
              <a:rPr lang="en-US" sz="4400" b="1" dirty="0" smtClean="0">
                <a:cs typeface="+mj-cs"/>
              </a:rPr>
              <a:t>This study consisted of northeast of </a:t>
            </a:r>
            <a:r>
              <a:rPr lang="en-US" sz="4400" b="1" dirty="0" err="1" smtClean="0">
                <a:cs typeface="+mj-cs"/>
              </a:rPr>
              <a:t>thailand</a:t>
            </a:r>
            <a:r>
              <a:rPr lang="en-US" sz="4400" b="1" dirty="0" smtClean="0">
                <a:cs typeface="+mj-cs"/>
              </a:rPr>
              <a:t>   representative sample of larger sample size </a:t>
            </a:r>
            <a:endParaRPr lang="en-US" sz="4400" b="1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_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617923" name="Oval 3"/>
          <p:cNvSpPr>
            <a:spLocks noChangeArrowheads="1"/>
          </p:cNvSpPr>
          <p:nvPr/>
        </p:nvSpPr>
        <p:spPr bwMode="auto">
          <a:xfrm>
            <a:off x="539552" y="692696"/>
            <a:ext cx="8208912" cy="4608512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</a:pPr>
            <a:r>
              <a:rPr lang="en-GB" sz="6600" b="1" dirty="0">
                <a:solidFill>
                  <a:schemeClr val="tx1"/>
                </a:solidFill>
                <a:latin typeface="Arial Narrow" pitchFamily="34" charset="0"/>
                <a:cs typeface="Angsana New" pitchFamily="18" charset="-34"/>
              </a:rPr>
              <a:t>THANK YOU</a:t>
            </a:r>
          </a:p>
          <a:p>
            <a:pPr algn="ctr" eaLnBrk="1" hangingPunct="1">
              <a:spcBef>
                <a:spcPct val="0"/>
              </a:spcBef>
            </a:pPr>
            <a:r>
              <a:rPr lang="en-GB" sz="6600" b="1" dirty="0">
                <a:solidFill>
                  <a:schemeClr val="tx1"/>
                </a:solidFill>
                <a:latin typeface="Arial Narrow" pitchFamily="34" charset="0"/>
                <a:cs typeface="Angsana New" pitchFamily="18" charset="-34"/>
              </a:rPr>
              <a:t>for your attention…</a:t>
            </a:r>
            <a:endParaRPr lang="th-TH" sz="6600" b="1" dirty="0">
              <a:solidFill>
                <a:schemeClr val="tx1"/>
              </a:solidFill>
              <a:latin typeface="Arial Narrow" pitchFamily="34" charset="0"/>
              <a:cs typeface="Angsana New" pitchFamily="18" charset="-34"/>
            </a:endParaRPr>
          </a:p>
        </p:txBody>
      </p:sp>
      <p:graphicFrame>
        <p:nvGraphicFramePr>
          <p:cNvPr id="1617925" name="Object 3"/>
          <p:cNvGraphicFramePr>
            <a:graphicFrameLocks noChangeAspect="1"/>
          </p:cNvGraphicFramePr>
          <p:nvPr>
            <p:ph/>
          </p:nvPr>
        </p:nvGraphicFramePr>
        <p:xfrm>
          <a:off x="2026628" y="5562600"/>
          <a:ext cx="5090746" cy="762000"/>
        </p:xfrm>
        <a:graphic>
          <a:graphicData uri="http://schemas.openxmlformats.org/presentationml/2006/ole">
            <p:oleObj spid="_x0000_s1026" name="Photo Editor Photo" r:id="rId4" imgW="5514286" imgH="762106" progId="">
              <p:embed/>
            </p:oleObj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617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2" y="0"/>
            <a:ext cx="9241472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301042"/>
            <a:ext cx="5076055" cy="1111733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Objective</a:t>
            </a:r>
            <a:endParaRPr lang="th-TH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0" y="1772816"/>
            <a:ext cx="9144000" cy="2160240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Examine  factors influencing accessibility </a:t>
            </a:r>
          </a:p>
          <a:p>
            <a:pPr algn="ctr">
              <a:defRPr/>
            </a:pPr>
            <a:r>
              <a:rPr lang="en-US" sz="4000" b="1" dirty="0" smtClean="0">
                <a:solidFill>
                  <a:schemeClr val="bg1"/>
                </a:solidFill>
              </a:rPr>
              <a:t> to Health promotion </a:t>
            </a: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0" y="4293096"/>
            <a:ext cx="9144000" cy="2160240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4400" b="1" dirty="0" smtClean="0">
                <a:solidFill>
                  <a:schemeClr val="bg1"/>
                </a:solidFill>
              </a:rPr>
              <a:t>Describe situations of accessibility </a:t>
            </a:r>
          </a:p>
          <a:p>
            <a:pPr algn="ctr">
              <a:defRPr/>
            </a:pPr>
            <a:r>
              <a:rPr lang="en-US" sz="4400" b="1" dirty="0" smtClean="0">
                <a:solidFill>
                  <a:schemeClr val="bg1"/>
                </a:solidFill>
              </a:rPr>
              <a:t>to  Health promotion</a:t>
            </a:r>
            <a:endParaRPr lang="th-TH" sz="4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116632"/>
            <a:ext cx="7648269" cy="1399766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1605272"/>
            <a:ext cx="3096344" cy="11521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4000" b="1" dirty="0" smtClean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n-US" sz="4000" b="1" dirty="0" smtClean="0">
                <a:solidFill>
                  <a:srgbClr val="FF0000"/>
                </a:solidFill>
              </a:rPr>
              <a:t>Study Design</a:t>
            </a:r>
            <a:endParaRPr lang="th-TH" sz="4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  <a:p>
            <a:pPr algn="ctr">
              <a:defRPr/>
            </a:pP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24224" y="3178144"/>
            <a:ext cx="8712968" cy="2267080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6600" b="1" dirty="0" smtClean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n-US" sz="6600" b="1" dirty="0" smtClean="0">
                <a:solidFill>
                  <a:schemeClr val="bg1"/>
                </a:solidFill>
              </a:rPr>
              <a:t>Cross sectional </a:t>
            </a:r>
          </a:p>
          <a:p>
            <a:pPr algn="ctr">
              <a:defRPr/>
            </a:pPr>
            <a:r>
              <a:rPr lang="en-US" sz="6600" b="1" dirty="0" smtClean="0">
                <a:solidFill>
                  <a:schemeClr val="bg1"/>
                </a:solidFill>
              </a:rPr>
              <a:t>analytical study</a:t>
            </a:r>
            <a:endParaRPr lang="th-TH" sz="6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  <a:p>
            <a:pPr algn="ctr">
              <a:defRPr/>
            </a:pPr>
            <a:endParaRPr lang="th-TH" sz="6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116632"/>
            <a:ext cx="7648269" cy="1399766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22832" y="3240272"/>
            <a:ext cx="8892480" cy="3357080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sz="7200" b="1" dirty="0" smtClean="0">
                <a:solidFill>
                  <a:schemeClr val="bg1"/>
                </a:solidFill>
              </a:rPr>
              <a:t>Access to health care:  </a:t>
            </a:r>
          </a:p>
          <a:p>
            <a:pPr algn="ctr" fontAlgn="t"/>
            <a:r>
              <a:rPr lang="en-US" sz="7200" b="1" dirty="0" smtClean="0">
                <a:solidFill>
                  <a:schemeClr val="bg1"/>
                </a:solidFill>
              </a:rPr>
              <a:t> Health promotion </a:t>
            </a:r>
            <a:endParaRPr lang="en-US" sz="7200" b="1" dirty="0">
              <a:solidFill>
                <a:schemeClr val="bg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79512" y="1844824"/>
            <a:ext cx="8712968" cy="115212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Dependent Variables</a:t>
            </a:r>
            <a:endParaRPr lang="th-TH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812163" y="0"/>
            <a:ext cx="7648269" cy="1124744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0" y="1772816"/>
            <a:ext cx="2267744" cy="4824536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Independent </a:t>
            </a:r>
          </a:p>
          <a:p>
            <a:pPr algn="ctr">
              <a:defRPr/>
            </a:pPr>
            <a:r>
              <a:rPr lang="en-US" sz="3200" b="1" dirty="0" smtClean="0">
                <a:solidFill>
                  <a:srgbClr val="FF0000"/>
                </a:solidFill>
              </a:rPr>
              <a:t>Variables</a:t>
            </a:r>
            <a:endParaRPr lang="th-TH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267744" y="1124744"/>
            <a:ext cx="6948264" cy="5797816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2400" b="1" dirty="0" smtClean="0">
                <a:solidFill>
                  <a:schemeClr val="bg1"/>
                </a:solidFill>
              </a:rPr>
              <a:t>1.Sex</a:t>
            </a:r>
          </a:p>
          <a:p>
            <a:pPr lvl="0"/>
            <a:r>
              <a:rPr lang="en-US" sz="2400" b="1" dirty="0" smtClean="0">
                <a:solidFill>
                  <a:schemeClr val="bg1"/>
                </a:solidFill>
              </a:rPr>
              <a:t>2. Age </a:t>
            </a:r>
          </a:p>
          <a:p>
            <a:pPr lvl="0"/>
            <a:r>
              <a:rPr lang="en-US" sz="2400" b="1" dirty="0" smtClean="0">
                <a:solidFill>
                  <a:schemeClr val="bg1"/>
                </a:solidFill>
              </a:rPr>
              <a:t>3. Educational attainment </a:t>
            </a:r>
          </a:p>
          <a:p>
            <a:pPr lvl="0"/>
            <a:r>
              <a:rPr lang="en-US" sz="2400" b="1" dirty="0" smtClean="0">
                <a:solidFill>
                  <a:schemeClr val="bg1"/>
                </a:solidFill>
              </a:rPr>
              <a:t>4.Occupation</a:t>
            </a:r>
          </a:p>
          <a:p>
            <a:pPr lvl="0"/>
            <a:r>
              <a:rPr lang="en-US" sz="2400" b="1" dirty="0" smtClean="0">
                <a:solidFill>
                  <a:schemeClr val="bg1"/>
                </a:solidFill>
              </a:rPr>
              <a:t>5. </a:t>
            </a:r>
            <a:r>
              <a:rPr lang="en-US" sz="2400" b="1" dirty="0" smtClean="0">
                <a:solidFill>
                  <a:schemeClr val="bg1"/>
                </a:solidFill>
              </a:rPr>
              <a:t>Monthly </a:t>
            </a:r>
            <a:r>
              <a:rPr lang="en-US" sz="2400" b="1" dirty="0" smtClean="0">
                <a:solidFill>
                  <a:schemeClr val="bg1"/>
                </a:solidFill>
              </a:rPr>
              <a:t>income</a:t>
            </a:r>
          </a:p>
          <a:p>
            <a:pPr lvl="0"/>
            <a:r>
              <a:rPr lang="en-US" sz="2400" b="1" dirty="0" smtClean="0">
                <a:solidFill>
                  <a:schemeClr val="bg1"/>
                </a:solidFill>
              </a:rPr>
              <a:t>6. Person </a:t>
            </a:r>
            <a:r>
              <a:rPr lang="en-US" sz="2400" b="1" dirty="0" smtClean="0">
                <a:solidFill>
                  <a:schemeClr val="bg1"/>
                </a:solidFill>
              </a:rPr>
              <a:t>who </a:t>
            </a:r>
            <a:r>
              <a:rPr lang="en-US" sz="2400" b="1" dirty="0" smtClean="0">
                <a:solidFill>
                  <a:schemeClr val="bg1"/>
                </a:solidFill>
              </a:rPr>
              <a:t>PWMDs live </a:t>
            </a:r>
            <a:r>
              <a:rPr lang="en-US" sz="2400" b="1" dirty="0" smtClean="0">
                <a:solidFill>
                  <a:schemeClr val="bg1"/>
                </a:solidFill>
              </a:rPr>
              <a:t>with </a:t>
            </a:r>
          </a:p>
          <a:p>
            <a:pPr lvl="0"/>
            <a:r>
              <a:rPr lang="en-US" sz="2400" b="1" dirty="0" smtClean="0">
                <a:solidFill>
                  <a:schemeClr val="bg1"/>
                </a:solidFill>
              </a:rPr>
              <a:t>7</a:t>
            </a:r>
            <a:r>
              <a:rPr lang="en-US" sz="2400" b="1" dirty="0" smtClean="0">
                <a:solidFill>
                  <a:schemeClr val="bg1"/>
                </a:solidFill>
              </a:rPr>
              <a:t>. Health </a:t>
            </a:r>
            <a:r>
              <a:rPr lang="en-US" sz="2400" b="1" dirty="0" smtClean="0">
                <a:solidFill>
                  <a:schemeClr val="bg1"/>
                </a:solidFill>
              </a:rPr>
              <a:t>status</a:t>
            </a:r>
          </a:p>
          <a:p>
            <a:pPr lvl="0"/>
            <a:r>
              <a:rPr lang="en-US" sz="2400" b="1" dirty="0" smtClean="0">
                <a:solidFill>
                  <a:schemeClr val="bg1"/>
                </a:solidFill>
              </a:rPr>
              <a:t>8</a:t>
            </a:r>
            <a:r>
              <a:rPr lang="en-US" sz="2400" b="1" dirty="0" smtClean="0">
                <a:solidFill>
                  <a:schemeClr val="bg1"/>
                </a:solidFill>
              </a:rPr>
              <a:t>. Level Knowledge of </a:t>
            </a:r>
            <a:r>
              <a:rPr lang="en-US" sz="2400" b="1" dirty="0" smtClean="0">
                <a:solidFill>
                  <a:schemeClr val="bg1"/>
                </a:solidFill>
              </a:rPr>
              <a:t>PWMDs</a:t>
            </a:r>
          </a:p>
          <a:p>
            <a:pPr lvl="0"/>
            <a:r>
              <a:rPr lang="en-US" sz="2400" b="1" dirty="0" smtClean="0">
                <a:solidFill>
                  <a:schemeClr val="bg1"/>
                </a:solidFill>
              </a:rPr>
              <a:t>9</a:t>
            </a:r>
            <a:r>
              <a:rPr lang="en-US" sz="2400" b="1" dirty="0" smtClean="0">
                <a:solidFill>
                  <a:schemeClr val="bg1"/>
                </a:solidFill>
              </a:rPr>
              <a:t>. Number of Family’s member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marL="457200" lvl="0" indent="-457200">
              <a:buAutoNum type="arabicPeriod" startAt="10"/>
            </a:pPr>
            <a:r>
              <a:rPr lang="en-US" sz="2400" b="1" dirty="0" smtClean="0">
                <a:solidFill>
                  <a:schemeClr val="bg1"/>
                </a:solidFill>
              </a:rPr>
              <a:t>Distance </a:t>
            </a:r>
            <a:r>
              <a:rPr lang="en-US" sz="2400" b="1" dirty="0" smtClean="0">
                <a:solidFill>
                  <a:schemeClr val="bg1"/>
                </a:solidFill>
              </a:rPr>
              <a:t>from home to main health </a:t>
            </a:r>
            <a:r>
              <a:rPr lang="en-US" sz="2400" b="1" dirty="0" smtClean="0">
                <a:solidFill>
                  <a:schemeClr val="bg1"/>
                </a:solidFill>
              </a:rPr>
              <a:t>care</a:t>
            </a:r>
          </a:p>
          <a:p>
            <a:pPr marL="514350" lvl="0" indent="-514350">
              <a:buAutoNum type="arabicPeriod" startAt="10"/>
            </a:pP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</a:rPr>
              <a:t>Aware Policy </a:t>
            </a:r>
            <a:r>
              <a:rPr lang="en-US" sz="2400" b="1" dirty="0" smtClean="0"/>
              <a:t> on access to Health promotion</a:t>
            </a:r>
          </a:p>
          <a:p>
            <a:pPr marL="514350" lvl="0" indent="-514350">
              <a:buAutoNum type="arabicPeriod" startAt="10"/>
            </a:pP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</a:rPr>
              <a:t>Aware </a:t>
            </a:r>
            <a:r>
              <a:rPr lang="en-US" sz="2400" b="1" dirty="0" smtClean="0">
                <a:solidFill>
                  <a:schemeClr val="bg1"/>
                </a:solidFill>
              </a:rPr>
              <a:t>Benefit and Right  </a:t>
            </a:r>
            <a:r>
              <a:rPr lang="en-US" sz="2400" b="1" dirty="0" smtClean="0"/>
              <a:t> </a:t>
            </a:r>
            <a:r>
              <a:rPr lang="en-US" sz="2400" b="1" dirty="0" smtClean="0"/>
              <a:t>on access to Health promotion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algn="ctr"/>
            <a:endParaRPr lang="th-TH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37668" cy="6858000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3" name="Oval 5"/>
          <p:cNvSpPr>
            <a:spLocks noChangeArrowheads="1"/>
          </p:cNvSpPr>
          <p:nvPr/>
        </p:nvSpPr>
        <p:spPr bwMode="auto">
          <a:xfrm>
            <a:off x="144017" y="1556792"/>
            <a:ext cx="4932039" cy="1584176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>
              <a:defRPr/>
            </a:pPr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Study Populations</a:t>
            </a:r>
            <a:endParaRPr lang="th-TH" sz="60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07504" y="3356992"/>
            <a:ext cx="8892480" cy="3312368"/>
          </a:xfrm>
          <a:prstGeom prst="roundRect">
            <a:avLst/>
          </a:prstGeom>
          <a:solidFill>
            <a:srgbClr val="02045E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sz="4800" dirty="0" smtClean="0">
                <a:solidFill>
                  <a:schemeClr val="bg1"/>
                </a:solidFill>
              </a:rPr>
              <a:t>persons with movement disability</a:t>
            </a:r>
          </a:p>
          <a:p>
            <a:pPr algn="ctr">
              <a:defRPr/>
            </a:pPr>
            <a:r>
              <a:rPr lang="en-GB" sz="4800" dirty="0" smtClean="0">
                <a:solidFill>
                  <a:schemeClr val="bg1"/>
                </a:solidFill>
              </a:rPr>
              <a:t>in the Northeast of Thailand</a:t>
            </a:r>
            <a:endParaRPr lang="th-TH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812163" y="144016"/>
            <a:ext cx="7648269" cy="1340768"/>
          </a:xfrm>
          <a:prstGeom prst="ellipse">
            <a:avLst/>
          </a:prstGeom>
          <a:solidFill>
            <a:srgbClr val="02045E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08520" y="-54768"/>
            <a:ext cx="9318196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8" name="Rounded Rectangle 17"/>
          <p:cNvSpPr/>
          <p:nvPr/>
        </p:nvSpPr>
        <p:spPr>
          <a:xfrm>
            <a:off x="70328" y="3140968"/>
            <a:ext cx="8964488" cy="3384376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t"/>
            <a:r>
              <a:rPr lang="en-US" sz="5400" b="1" dirty="0"/>
              <a:t>M</a:t>
            </a:r>
            <a:r>
              <a:rPr lang="en-US" sz="5400" b="1" dirty="0" smtClean="0"/>
              <a:t>ultiple </a:t>
            </a:r>
            <a:r>
              <a:rPr lang="en-US" sz="5400" b="1" dirty="0" err="1" smtClean="0"/>
              <a:t>regresstion</a:t>
            </a:r>
            <a:r>
              <a:rPr lang="en-US" sz="5400" b="1" dirty="0" smtClean="0"/>
              <a:t> analysis </a:t>
            </a:r>
            <a:r>
              <a:rPr lang="en-US" sz="4800" b="1" dirty="0"/>
              <a:t>considering  </a:t>
            </a:r>
            <a:r>
              <a:rPr lang="en-US" sz="4800" b="1" dirty="0" smtClean="0"/>
              <a:t>the mean different </a:t>
            </a:r>
            <a:r>
              <a:rPr lang="en-US" sz="5400" b="1" dirty="0" smtClean="0"/>
              <a:t>with </a:t>
            </a:r>
            <a:r>
              <a:rPr lang="en-US" sz="5400" b="1" dirty="0"/>
              <a:t>95% CI</a:t>
            </a:r>
            <a:endParaRPr lang="th-TH" sz="5400" b="1" dirty="0"/>
          </a:p>
        </p:txBody>
      </p:sp>
      <p:sp>
        <p:nvSpPr>
          <p:cNvPr id="19" name="Oval 5"/>
          <p:cNvSpPr>
            <a:spLocks noChangeArrowheads="1"/>
          </p:cNvSpPr>
          <p:nvPr/>
        </p:nvSpPr>
        <p:spPr bwMode="auto">
          <a:xfrm>
            <a:off x="812163" y="116632"/>
            <a:ext cx="7648269" cy="1399766"/>
          </a:xfrm>
          <a:prstGeom prst="ellipse">
            <a:avLst/>
          </a:prstGeom>
          <a:solidFill>
            <a:srgbClr val="0011EA"/>
          </a:soli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Niramit AS" pitchFamily="2" charset="-34"/>
                <a:cs typeface="TH Niramit AS" pitchFamily="2" charset="-34"/>
              </a:rPr>
              <a:t>Materials and Methods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0" y="1484784"/>
            <a:ext cx="4572000" cy="1512168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/>
            <a:r>
              <a:rPr lang="en-US" sz="3600" b="1" dirty="0">
                <a:solidFill>
                  <a:srgbClr val="FF0000"/>
                </a:solidFill>
              </a:rPr>
              <a:t>Statistical Analysis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" name="Picture 3" descr="Background_n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32" y="-54768"/>
            <a:ext cx="9137668" cy="6912768"/>
          </a:xfrm>
          <a:prstGeom prst="rect">
            <a:avLst/>
          </a:prstGeom>
          <a:scene3d>
            <a:camera prst="orthographicFront"/>
            <a:lightRig rig="threePt" dir="t"/>
          </a:scene3d>
        </p:spPr>
      </p:pic>
      <p:sp>
        <p:nvSpPr>
          <p:cNvPr id="18" name="Rounded Rectangle 17"/>
          <p:cNvSpPr/>
          <p:nvPr/>
        </p:nvSpPr>
        <p:spPr>
          <a:xfrm>
            <a:off x="323528" y="2827984"/>
            <a:ext cx="8496944" cy="1512168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total number of    </a:t>
            </a:r>
          </a:p>
          <a:p>
            <a:pPr algn="ctr"/>
            <a:r>
              <a:rPr lang="en-US" sz="3200" b="1" dirty="0"/>
              <a:t>persons with </a:t>
            </a:r>
            <a:r>
              <a:rPr lang="en-GB" sz="3200" b="1" dirty="0"/>
              <a:t>movement disability </a:t>
            </a:r>
            <a:r>
              <a:rPr lang="en-US" sz="3200" b="1" dirty="0"/>
              <a:t>(PWMDs</a:t>
            </a:r>
            <a:r>
              <a:rPr lang="en-US" sz="3200" b="1" dirty="0" smtClean="0"/>
              <a:t>)</a:t>
            </a:r>
          </a:p>
          <a:p>
            <a:pPr algn="ctr"/>
            <a:r>
              <a:rPr lang="en-US" sz="3200" b="1" dirty="0" smtClean="0"/>
              <a:t> </a:t>
            </a:r>
            <a:r>
              <a:rPr lang="en-US" sz="3200" b="1" dirty="0"/>
              <a:t>(N = 228,595)</a:t>
            </a:r>
          </a:p>
        </p:txBody>
      </p:sp>
      <p:sp>
        <p:nvSpPr>
          <p:cNvPr id="20" name="Oval 5"/>
          <p:cNvSpPr>
            <a:spLocks noChangeArrowheads="1"/>
          </p:cNvSpPr>
          <p:nvPr/>
        </p:nvSpPr>
        <p:spPr bwMode="auto">
          <a:xfrm>
            <a:off x="0" y="1628800"/>
            <a:ext cx="4572000" cy="1008112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1003">
            <a:schemeClr val="lt1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lvl="0" algn="ctr"/>
            <a:r>
              <a:rPr lang="en-US" sz="3600" b="1" dirty="0" smtClean="0">
                <a:solidFill>
                  <a:srgbClr val="FF0000"/>
                </a:solidFill>
              </a:rPr>
              <a:t>Sample Size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935088" y="260648"/>
            <a:ext cx="4645024" cy="1224136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r>
              <a:rPr lang="en-US" sz="4800" b="1" dirty="0" smtClean="0">
                <a:solidFill>
                  <a:schemeClr val="bg1"/>
                </a:solidFill>
              </a:rPr>
              <a:t>Results</a:t>
            </a:r>
            <a:endParaRPr lang="th-TH" sz="4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H Niramit AS" pitchFamily="2" charset="-34"/>
              <a:cs typeface="TH Niramit AS" pitchFamily="2" charset="-34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3563888" y="4437112"/>
            <a:ext cx="1512168" cy="576064"/>
          </a:xfrm>
          <a:prstGeom prst="downArrow">
            <a:avLst/>
          </a:prstGeom>
          <a:solidFill>
            <a:srgbClr val="0011EA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Rounded Rectangle 9"/>
          <p:cNvSpPr/>
          <p:nvPr/>
        </p:nvSpPr>
        <p:spPr>
          <a:xfrm>
            <a:off x="292464" y="5013176"/>
            <a:ext cx="8496944" cy="1512168"/>
          </a:xfrm>
          <a:prstGeom prst="roundRect">
            <a:avLst/>
          </a:prstGeom>
          <a:solidFill>
            <a:srgbClr val="0515FF">
              <a:alpha val="92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/>
              <a:t>Total of sample size  using the formula for          multiple regression analysis</a:t>
            </a:r>
          </a:p>
          <a:p>
            <a:pPr algn="ctr"/>
            <a:r>
              <a:rPr lang="en-US" sz="3200" b="1" dirty="0"/>
              <a:t> (n = 462)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rgbClr val="C00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  <a:softEdge rad="635000"/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a:spPr>
      <a:bodyPr vert="horz" lIns="91440" tIns="45720" rIns="91440" bIns="45720" rtlCol="0" anchor="ctr">
        <a:noAutofit/>
      </a:bodyPr>
      <a:lstStyle>
        <a:defPPr algn="ctr">
          <a:defRPr sz="4400">
            <a:solidFill>
              <a:schemeClr val="bg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1479</TotalTime>
  <Words>521</Words>
  <Application>Microsoft Office PowerPoint</Application>
  <PresentationFormat>On-screen Show (4:3)</PresentationFormat>
  <Paragraphs>102</Paragraphs>
  <Slides>23</Slides>
  <Notes>7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Photo Editor Photo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KUA-HOME</dc:creator>
  <cp:lastModifiedBy>KUA-HOME</cp:lastModifiedBy>
  <cp:revision>207</cp:revision>
  <dcterms:created xsi:type="dcterms:W3CDTF">2013-07-17T07:40:20Z</dcterms:created>
  <dcterms:modified xsi:type="dcterms:W3CDTF">2013-07-28T19:20:26Z</dcterms:modified>
</cp:coreProperties>
</file>