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vml" ContentType="application/vnd.openxmlformats-officedocument.vmlDrawing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9" r:id="rId4"/>
    <p:sldId id="260" r:id="rId5"/>
    <p:sldId id="262" r:id="rId6"/>
    <p:sldId id="264" r:id="rId7"/>
    <p:sldId id="263" r:id="rId8"/>
    <p:sldId id="258" r:id="rId9"/>
    <p:sldId id="268" r:id="rId10"/>
    <p:sldId id="275" r:id="rId11"/>
    <p:sldId id="277" r:id="rId12"/>
    <p:sldId id="280" r:id="rId13"/>
    <p:sldId id="281" r:id="rId14"/>
    <p:sldId id="283" r:id="rId15"/>
    <p:sldId id="278" r:id="rId16"/>
    <p:sldId id="284" r:id="rId17"/>
    <p:sldId id="285" r:id="rId18"/>
    <p:sldId id="286" r:id="rId19"/>
    <p:sldId id="287" r:id="rId20"/>
    <p:sldId id="272" r:id="rId21"/>
    <p:sldId id="288" r:id="rId22"/>
    <p:sldId id="289" r:id="rId23"/>
    <p:sldId id="273" r:id="rId24"/>
  </p:sldIdLst>
  <p:sldSz cx="9144000" cy="6858000" type="screen4x3"/>
  <p:notesSz cx="7104063" cy="10234613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000080"/>
    </p:penClr>
  </p:showPr>
  <p:clrMru>
    <a:srgbClr val="0011EA"/>
    <a:srgbClr val="0515FF"/>
    <a:srgbClr val="02045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10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h-TH"/>
  <c:chart>
    <c:title>
      <c:layout/>
      <c:txPr>
        <a:bodyPr/>
        <a:lstStyle/>
        <a:p>
          <a:pPr>
            <a:defRPr sz="3200">
              <a:solidFill>
                <a:schemeClr val="bg1"/>
              </a:solidFill>
            </a:defRPr>
          </a:pPr>
          <a:endParaRPr lang="th-TH"/>
        </a:p>
      </c:txPr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1804298611629686E-2"/>
          <c:y val="0.16242724731265692"/>
          <c:w val="0.78460248496979379"/>
          <c:h val="0.79539745016993579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AGE</c:v>
                </c:pt>
              </c:strCache>
            </c:strRef>
          </c:tx>
          <c:explosion val="22"/>
          <c:dPt>
            <c:idx val="0"/>
            <c:explosion val="11"/>
          </c:dPt>
          <c:dPt>
            <c:idx val="1"/>
            <c:explosion val="5"/>
          </c:dPt>
          <c:dPt>
            <c:idx val="2"/>
            <c:explosion val="6"/>
          </c:dPt>
          <c:dPt>
            <c:idx val="3"/>
            <c:explosion val="7"/>
          </c:dPt>
          <c:dPt>
            <c:idx val="4"/>
            <c:explosion val="8"/>
          </c:dPt>
          <c:cat>
            <c:strRef>
              <c:f>Sheet1!$A$2:$A$6</c:f>
              <c:strCache>
                <c:ptCount val="5"/>
                <c:pt idx="0">
                  <c:v>&lt;20</c:v>
                </c:pt>
                <c:pt idx="1">
                  <c:v>21-40</c:v>
                </c:pt>
                <c:pt idx="2">
                  <c:v>41-60</c:v>
                </c:pt>
                <c:pt idx="3">
                  <c:v>61-80</c:v>
                </c:pt>
                <c:pt idx="4">
                  <c:v>&gt;80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3.03</c:v>
                </c:pt>
                <c:pt idx="1">
                  <c:v>15.370000000000001</c:v>
                </c:pt>
                <c:pt idx="2">
                  <c:v>30.09</c:v>
                </c:pt>
                <c:pt idx="3">
                  <c:v>41.13</c:v>
                </c:pt>
                <c:pt idx="4">
                  <c:v>10.39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sz="2400" b="1">
              <a:solidFill>
                <a:schemeClr val="bg1"/>
              </a:solidFill>
              <a:cs typeface="+mj-cs"/>
            </a:defRPr>
          </a:pPr>
          <a:endParaRPr lang="th-TH"/>
        </a:p>
      </c:txPr>
    </c:legend>
    <c:plotVisOnly val="1"/>
  </c:chart>
  <c:spPr>
    <a:solidFill>
      <a:srgbClr val="00B050"/>
    </a:solidFill>
    <a:ln w="38100">
      <a:solidFill>
        <a:srgbClr val="FFFF00"/>
      </a:solidFill>
    </a:ln>
  </c:spPr>
  <c:txPr>
    <a:bodyPr/>
    <a:lstStyle/>
    <a:p>
      <a:pPr>
        <a:defRPr sz="1800"/>
      </a:pPr>
      <a:endParaRPr lang="th-TH"/>
    </a:p>
  </c:txPr>
  <c:externalData r:id="rId1"/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h-TH"/>
  <c:chart>
    <c:title>
      <c:layout/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th-TH"/>
        </a:p>
      </c:txPr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Health Status</c:v>
                </c:pt>
              </c:strCache>
            </c:strRef>
          </c:tx>
          <c:explosion val="25"/>
          <c:dPt>
            <c:idx val="0"/>
            <c:explosion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Pt>
            <c:idx val="2"/>
            <c:explosion val="16"/>
            <c:spPr>
              <a:solidFill>
                <a:srgbClr val="0070C0"/>
              </a:solidFill>
            </c:spPr>
          </c:dPt>
          <c:cat>
            <c:strRef>
              <c:f>Sheet1!$A$2:$A$5</c:f>
              <c:strCache>
                <c:ptCount val="3"/>
                <c:pt idx="0">
                  <c:v>Hight</c:v>
                </c:pt>
                <c:pt idx="1">
                  <c:v>Moderate</c:v>
                </c:pt>
                <c:pt idx="2">
                  <c:v>Low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40.480000000000004</c:v>
                </c:pt>
                <c:pt idx="1">
                  <c:v>23.59</c:v>
                </c:pt>
                <c:pt idx="2">
                  <c:v>35.93</c:v>
                </c:pt>
              </c:numCache>
            </c:numRef>
          </c:val>
        </c:ser>
      </c:pie3D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69271402639850121"/>
          <c:y val="0.23611192323659938"/>
          <c:w val="0.291724082628812"/>
          <c:h val="0.61963144445938834"/>
        </c:manualLayout>
      </c:layout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th-TH"/>
        </a:p>
      </c:txPr>
    </c:legend>
    <c:plotVisOnly val="1"/>
  </c:chart>
  <c:spPr>
    <a:solidFill>
      <a:srgbClr val="002060"/>
    </a:solidFill>
  </c:spPr>
  <c:txPr>
    <a:bodyPr/>
    <a:lstStyle/>
    <a:p>
      <a:pPr>
        <a:defRPr sz="1800"/>
      </a:pPr>
      <a:endParaRPr lang="th-TH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h-TH"/>
  <c:chart>
    <c:title>
      <c:tx>
        <c:rich>
          <a:bodyPr/>
          <a:lstStyle/>
          <a:p>
            <a:pPr>
              <a:defRPr sz="4800">
                <a:solidFill>
                  <a:schemeClr val="bg1"/>
                </a:solidFill>
              </a:defRPr>
            </a:pPr>
            <a:r>
              <a:rPr lang="en-US" sz="4800" dirty="0" smtClean="0">
                <a:solidFill>
                  <a:schemeClr val="bg1"/>
                </a:solidFill>
              </a:rPr>
              <a:t>SEX</a:t>
            </a:r>
            <a:endParaRPr lang="en-US" sz="4800" dirty="0">
              <a:solidFill>
                <a:schemeClr val="bg1"/>
              </a:solidFill>
            </a:endParaRP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3449348539817424E-2"/>
          <c:y val="0.18484494521184891"/>
          <c:w val="0.7949222117082777"/>
          <c:h val="0.7792279767268657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explosion val="25"/>
          <c:dPt>
            <c:idx val="0"/>
            <c:explosion val="18"/>
            <c:spPr>
              <a:solidFill>
                <a:srgbClr val="FFFF00"/>
              </a:solidFill>
            </c:spPr>
          </c:dPt>
          <c:dPt>
            <c:idx val="1"/>
            <c:explosion val="3"/>
            <c:spPr>
              <a:solidFill>
                <a:srgbClr val="FF0000"/>
              </a:solidFill>
            </c:spPr>
          </c:dPt>
          <c:cat>
            <c:strRef>
              <c:f>Sheet1!$A$2:$A$5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54.74</c:v>
                </c:pt>
                <c:pt idx="1">
                  <c:v>45.24</c:v>
                </c:pt>
              </c:numCache>
            </c:numRef>
          </c:val>
        </c:ser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79743338703107047"/>
          <c:y val="0.40612303149606299"/>
          <c:w val="0.19006661296892938"/>
          <c:h val="0.37398818897637803"/>
        </c:manualLayout>
      </c:layout>
      <c:txPr>
        <a:bodyPr/>
        <a:lstStyle/>
        <a:p>
          <a:pPr>
            <a:defRPr sz="1400" b="1">
              <a:solidFill>
                <a:schemeClr val="bg1"/>
              </a:solidFill>
            </a:defRPr>
          </a:pPr>
          <a:endParaRPr lang="th-TH"/>
        </a:p>
      </c:txPr>
    </c:legend>
    <c:plotVisOnly val="1"/>
  </c:chart>
  <c:spPr>
    <a:solidFill>
      <a:srgbClr val="0011EA"/>
    </a:solidFill>
    <a:ln w="38100">
      <a:solidFill>
        <a:srgbClr val="FF0000"/>
      </a:solidFill>
    </a:ln>
  </c:spPr>
  <c:txPr>
    <a:bodyPr/>
    <a:lstStyle/>
    <a:p>
      <a:pPr>
        <a:defRPr sz="1800"/>
      </a:pPr>
      <a:endParaRPr lang="th-TH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th-TH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2.2916666666666669E-2"/>
          <c:y val="4.8015748031496067E-2"/>
          <c:w val="0.73615108267716545"/>
          <c:h val="0.91760925196850396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OCCUPATION</c:v>
                </c:pt>
              </c:strCache>
            </c:strRef>
          </c:tx>
          <c:explosion val="25"/>
          <c:dPt>
            <c:idx val="0"/>
            <c:explosion val="16"/>
            <c:spPr>
              <a:solidFill>
                <a:schemeClr val="bg1"/>
              </a:solidFill>
            </c:spPr>
          </c:dPt>
          <c:dPt>
            <c:idx val="1"/>
            <c:explosion val="0"/>
          </c:dPt>
          <c:cat>
            <c:strRef>
              <c:f>Sheet1!$A$2:$A$5</c:f>
              <c:strCache>
                <c:ptCount val="2"/>
                <c:pt idx="0">
                  <c:v>No Occupation</c:v>
                </c:pt>
                <c:pt idx="1">
                  <c:v>Occupation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82.47</c:v>
                </c:pt>
                <c:pt idx="1">
                  <c:v>17.53</c:v>
                </c:pt>
              </c:numCache>
            </c:numRef>
          </c:val>
        </c:ser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71871636302705877"/>
          <c:y val="0.40688830459974562"/>
          <c:w val="0.28034891732283473"/>
          <c:h val="0.57547281990699561"/>
        </c:manualLayout>
      </c:layout>
      <c:txPr>
        <a:bodyPr/>
        <a:lstStyle/>
        <a:p>
          <a:pPr>
            <a:defRPr sz="1400" b="1">
              <a:solidFill>
                <a:schemeClr val="bg1"/>
              </a:solidFill>
            </a:defRPr>
          </a:pPr>
          <a:endParaRPr lang="th-TH"/>
        </a:p>
      </c:txPr>
    </c:legend>
    <c:plotVisOnly val="1"/>
  </c:chart>
  <c:spPr>
    <a:solidFill>
      <a:srgbClr val="0011EA"/>
    </a:solidFill>
    <a:ln w="38100">
      <a:solidFill>
        <a:srgbClr val="00B050"/>
      </a:solidFill>
    </a:ln>
  </c:spPr>
  <c:txPr>
    <a:bodyPr/>
    <a:lstStyle/>
    <a:p>
      <a:pPr>
        <a:defRPr sz="1800"/>
      </a:pPr>
      <a:endParaRPr lang="th-TH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h-TH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cat>
            <c:strRef>
              <c:f>Sheet1!$A$2:$A$6</c:f>
              <c:strCache>
                <c:ptCount val="5"/>
                <c:pt idx="0">
                  <c:v>&lt;500</c:v>
                </c:pt>
                <c:pt idx="1">
                  <c:v>500-999</c:v>
                </c:pt>
                <c:pt idx="2">
                  <c:v>1000-1499</c:v>
                </c:pt>
                <c:pt idx="3">
                  <c:v>1500-1999</c:v>
                </c:pt>
                <c:pt idx="4">
                  <c:v>&gt;2000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35.71</c:v>
                </c:pt>
                <c:pt idx="1">
                  <c:v>52.809999999999995</c:v>
                </c:pt>
                <c:pt idx="2">
                  <c:v>5.63</c:v>
                </c:pt>
                <c:pt idx="3">
                  <c:v>4.1099999999999985</c:v>
                </c:pt>
                <c:pt idx="4">
                  <c:v>1.73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&lt;500</c:v>
                </c:pt>
                <c:pt idx="1">
                  <c:v>500-999</c:v>
                </c:pt>
                <c:pt idx="2">
                  <c:v>1000-1499</c:v>
                </c:pt>
                <c:pt idx="3">
                  <c:v>1500-1999</c:v>
                </c:pt>
                <c:pt idx="4">
                  <c:v>&gt;2000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&lt;500</c:v>
                </c:pt>
                <c:pt idx="1">
                  <c:v>500-999</c:v>
                </c:pt>
                <c:pt idx="2">
                  <c:v>1000-1499</c:v>
                </c:pt>
                <c:pt idx="3">
                  <c:v>1500-1999</c:v>
                </c:pt>
                <c:pt idx="4">
                  <c:v>&gt;2000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</c:numCache>
            </c:numRef>
          </c:val>
        </c:ser>
        <c:shape val="cylinder"/>
        <c:axId val="132010752"/>
        <c:axId val="132012288"/>
        <c:axId val="0"/>
      </c:bar3DChart>
      <c:catAx>
        <c:axId val="132010752"/>
        <c:scaling>
          <c:orientation val="minMax"/>
        </c:scaling>
        <c:axPos val="b"/>
        <c:tickLblPos val="nextTo"/>
        <c:spPr>
          <a:solidFill>
            <a:srgbClr val="FF0000"/>
          </a:solidFill>
        </c:spPr>
        <c:txPr>
          <a:bodyPr/>
          <a:lstStyle/>
          <a:p>
            <a:pPr>
              <a:defRPr b="1">
                <a:solidFill>
                  <a:schemeClr val="bg1"/>
                </a:solidFill>
              </a:defRPr>
            </a:pPr>
            <a:endParaRPr lang="th-TH"/>
          </a:p>
        </c:txPr>
        <c:crossAx val="132012288"/>
        <c:crosses val="autoZero"/>
        <c:auto val="1"/>
        <c:lblAlgn val="ctr"/>
        <c:lblOffset val="100"/>
      </c:catAx>
      <c:valAx>
        <c:axId val="132012288"/>
        <c:scaling>
          <c:orientation val="minMax"/>
        </c:scaling>
        <c:axPos val="l"/>
        <c:majorGridlines/>
        <c:numFmt formatCode="General" sourceLinked="1"/>
        <c:tickLblPos val="nextTo"/>
        <c:spPr>
          <a:solidFill>
            <a:srgbClr val="FF0000"/>
          </a:solidFill>
        </c:spPr>
        <c:txPr>
          <a:bodyPr/>
          <a:lstStyle/>
          <a:p>
            <a:pPr>
              <a:defRPr b="1">
                <a:solidFill>
                  <a:schemeClr val="bg1"/>
                </a:solidFill>
              </a:defRPr>
            </a:pPr>
            <a:endParaRPr lang="th-TH"/>
          </a:p>
        </c:txPr>
        <c:crossAx val="132010752"/>
        <c:crosses val="autoZero"/>
        <c:crossBetween val="between"/>
      </c:valAx>
    </c:plotArea>
    <c:plotVisOnly val="1"/>
  </c:chart>
  <c:spPr>
    <a:solidFill>
      <a:srgbClr val="FFFF00"/>
    </a:solidFill>
    <a:ln w="38100">
      <a:solidFill>
        <a:srgbClr val="FF0000"/>
      </a:solidFill>
    </a:ln>
  </c:spPr>
  <c:txPr>
    <a:bodyPr/>
    <a:lstStyle/>
    <a:p>
      <a:pPr>
        <a:defRPr sz="1800"/>
      </a:pPr>
      <a:endParaRPr lang="th-TH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th-TH"/>
  <c:chart>
    <c:title>
      <c:layout/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th-TH"/>
        </a:p>
      </c:txPr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Educations</c:v>
                </c:pt>
              </c:strCache>
            </c:strRef>
          </c:tx>
          <c:explosion val="25"/>
          <c:dPt>
            <c:idx val="1"/>
            <c:spPr>
              <a:solidFill>
                <a:srgbClr val="FFFF00"/>
              </a:solidFill>
            </c:spPr>
          </c:dPt>
          <c:cat>
            <c:strRef>
              <c:f>Sheet1!$A$2:$A$7</c:f>
              <c:strCache>
                <c:ptCount val="6"/>
                <c:pt idx="0">
                  <c:v>No</c:v>
                </c:pt>
                <c:pt idx="1">
                  <c:v>Primary</c:v>
                </c:pt>
                <c:pt idx="2">
                  <c:v>Secondary</c:v>
                </c:pt>
                <c:pt idx="3">
                  <c:v>High school</c:v>
                </c:pt>
                <c:pt idx="4">
                  <c:v>Diploma</c:v>
                </c:pt>
                <c:pt idx="5">
                  <c:v>Bachelor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12.77</c:v>
                </c:pt>
                <c:pt idx="1">
                  <c:v>71.649999999999991</c:v>
                </c:pt>
                <c:pt idx="2">
                  <c:v>7.58</c:v>
                </c:pt>
                <c:pt idx="3">
                  <c:v>7.14</c:v>
                </c:pt>
                <c:pt idx="4">
                  <c:v>0.65000000000000013</c:v>
                </c:pt>
                <c:pt idx="5">
                  <c:v>0.22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9135096100433282"/>
          <c:y val="0.20164287301410952"/>
          <c:w val="0.31901874290834714"/>
          <c:h val="0.58741973114098434"/>
        </c:manualLayout>
      </c:layout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th-TH"/>
        </a:p>
      </c:txPr>
    </c:legend>
    <c:plotVisOnly val="1"/>
  </c:chart>
  <c:spPr>
    <a:solidFill>
      <a:srgbClr val="C00000"/>
    </a:solidFill>
  </c:spPr>
  <c:txPr>
    <a:bodyPr/>
    <a:lstStyle/>
    <a:p>
      <a:pPr>
        <a:defRPr sz="1800"/>
      </a:pPr>
      <a:endParaRPr lang="th-TH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h-TH"/>
  <c:chart>
    <c:title>
      <c:layout/>
      <c:spPr>
        <a:solidFill>
          <a:srgbClr val="FFFF00"/>
        </a:solidFill>
      </c:spPr>
      <c:txPr>
        <a:bodyPr/>
        <a:lstStyle/>
        <a:p>
          <a:pPr>
            <a:defRPr>
              <a:solidFill>
                <a:srgbClr val="FF0000"/>
              </a:solidFill>
            </a:defRPr>
          </a:pPr>
          <a:endParaRPr lang="th-TH"/>
        </a:p>
      </c:txPr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2.5000000000000001E-2"/>
          <c:y val="7.3015748031496061E-2"/>
          <c:w val="0.56087286597785435"/>
          <c:h val="0.76444608991435936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Person who live with PWMDs</c:v>
                </c:pt>
              </c:strCache>
            </c:strRef>
          </c:tx>
          <c:explosion val="23"/>
          <c:dPt>
            <c:idx val="3"/>
            <c:spPr>
              <a:solidFill>
                <a:srgbClr val="FFFF00"/>
              </a:solidFill>
            </c:spPr>
          </c:dPt>
          <c:cat>
            <c:strRef>
              <c:f>Sheet1!$A$2:$A$8</c:f>
              <c:strCache>
                <c:ptCount val="7"/>
                <c:pt idx="0">
                  <c:v>PWMD  is alone</c:v>
                </c:pt>
                <c:pt idx="1">
                  <c:v>Parents</c:v>
                </c:pt>
                <c:pt idx="2">
                  <c:v>Spouse </c:v>
                </c:pt>
                <c:pt idx="3">
                  <c:v>Spouse and familly</c:v>
                </c:pt>
                <c:pt idx="4">
                  <c:v>chlid</c:v>
                </c:pt>
                <c:pt idx="5">
                  <c:v>Spouse and grandchild</c:v>
                </c:pt>
                <c:pt idx="6">
                  <c:v>Other</c:v>
                </c:pt>
              </c:strCache>
            </c:strRef>
          </c:cat>
          <c:val>
            <c:numRef>
              <c:f>Sheet1!$B$2:$B$8</c:f>
              <c:numCache>
                <c:formatCode>0.00</c:formatCode>
                <c:ptCount val="7"/>
                <c:pt idx="0">
                  <c:v>4.7619047619047619</c:v>
                </c:pt>
                <c:pt idx="1">
                  <c:v>18.181818181818198</c:v>
                </c:pt>
                <c:pt idx="2">
                  <c:v>10.822510822510823</c:v>
                </c:pt>
                <c:pt idx="3">
                  <c:v>40.043290043290021</c:v>
                </c:pt>
                <c:pt idx="4">
                  <c:v>17.316017316017327</c:v>
                </c:pt>
                <c:pt idx="5">
                  <c:v>7.3593073593073575</c:v>
                </c:pt>
                <c:pt idx="6">
                  <c:v>1.5151515151515151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sz="1400">
              <a:solidFill>
                <a:schemeClr val="bg1"/>
              </a:solidFill>
            </a:defRPr>
          </a:pPr>
          <a:endParaRPr lang="th-TH"/>
        </a:p>
      </c:txPr>
    </c:legend>
    <c:plotVisOnly val="1"/>
  </c:chart>
  <c:spPr>
    <a:solidFill>
      <a:srgbClr val="002060"/>
    </a:solidFill>
  </c:spPr>
  <c:txPr>
    <a:bodyPr/>
    <a:lstStyle/>
    <a:p>
      <a:pPr>
        <a:defRPr sz="1800"/>
      </a:pPr>
      <a:endParaRPr lang="th-TH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h-TH"/>
  <c:chart>
    <c:title>
      <c:layout/>
      <c:spPr>
        <a:solidFill>
          <a:srgbClr val="FFFF00"/>
        </a:solidFill>
      </c:spPr>
      <c:txPr>
        <a:bodyPr/>
        <a:lstStyle/>
        <a:p>
          <a:pPr>
            <a:defRPr>
              <a:solidFill>
                <a:srgbClr val="FF0000"/>
              </a:solidFill>
            </a:defRPr>
          </a:pPr>
          <a:endParaRPr lang="th-TH"/>
        </a:p>
      </c:txPr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2.5000000000000001E-2"/>
          <c:y val="7.3015748031496061E-2"/>
          <c:w val="0.60251558398950134"/>
          <c:h val="0.8207342519685040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Person who live with PWMDs</c:v>
                </c:pt>
              </c:strCache>
            </c:strRef>
          </c:tx>
          <c:explosion val="23"/>
          <c:dPt>
            <c:idx val="3"/>
            <c:spPr>
              <a:solidFill>
                <a:srgbClr val="FFFF00"/>
              </a:solidFill>
            </c:spPr>
          </c:dPt>
          <c:cat>
            <c:strRef>
              <c:f>Sheet1!$A$2:$A$8</c:f>
              <c:strCache>
                <c:ptCount val="7"/>
                <c:pt idx="0">
                  <c:v>PWMD  is alone</c:v>
                </c:pt>
                <c:pt idx="1">
                  <c:v>Parents</c:v>
                </c:pt>
                <c:pt idx="2">
                  <c:v>Spouse </c:v>
                </c:pt>
                <c:pt idx="3">
                  <c:v>Spouse and familly</c:v>
                </c:pt>
                <c:pt idx="4">
                  <c:v>chlid</c:v>
                </c:pt>
                <c:pt idx="5">
                  <c:v>Spouse and grandchild</c:v>
                </c:pt>
                <c:pt idx="6">
                  <c:v>Other</c:v>
                </c:pt>
              </c:strCache>
            </c:strRef>
          </c:cat>
          <c:val>
            <c:numRef>
              <c:f>Sheet1!$B$2:$B$8</c:f>
              <c:numCache>
                <c:formatCode>0.00</c:formatCode>
                <c:ptCount val="7"/>
                <c:pt idx="0">
                  <c:v>4.7619047619047619</c:v>
                </c:pt>
                <c:pt idx="1">
                  <c:v>18.181818181818191</c:v>
                </c:pt>
                <c:pt idx="2">
                  <c:v>10.822510822510823</c:v>
                </c:pt>
                <c:pt idx="3">
                  <c:v>40.043290043290035</c:v>
                </c:pt>
                <c:pt idx="4">
                  <c:v>17.316017316017319</c:v>
                </c:pt>
                <c:pt idx="5">
                  <c:v>7.3593073593073584</c:v>
                </c:pt>
                <c:pt idx="6">
                  <c:v>1.5151515151515151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sz="1400">
              <a:solidFill>
                <a:schemeClr val="bg1"/>
              </a:solidFill>
            </a:defRPr>
          </a:pPr>
          <a:endParaRPr lang="th-TH"/>
        </a:p>
      </c:txPr>
    </c:legend>
    <c:plotVisOnly val="1"/>
  </c:chart>
  <c:spPr>
    <a:solidFill>
      <a:srgbClr val="002060"/>
    </a:solidFill>
  </c:spPr>
  <c:txPr>
    <a:bodyPr/>
    <a:lstStyle/>
    <a:p>
      <a:pPr>
        <a:defRPr sz="1800"/>
      </a:pPr>
      <a:endParaRPr lang="th-TH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th-TH"/>
  <c:chart>
    <c:title>
      <c:layout/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th-TH"/>
        </a:p>
      </c:txPr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Health Status</c:v>
                </c:pt>
              </c:strCache>
            </c:strRef>
          </c:tx>
          <c:explosion val="25"/>
          <c:dPt>
            <c:idx val="0"/>
            <c:explosion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Pt>
            <c:idx val="2"/>
            <c:explosion val="16"/>
            <c:spPr>
              <a:solidFill>
                <a:srgbClr val="0070C0"/>
              </a:solidFill>
            </c:spPr>
          </c:dPt>
          <c:cat>
            <c:strRef>
              <c:f>Sheet1!$A$2:$A$5</c:f>
              <c:strCache>
                <c:ptCount val="3"/>
                <c:pt idx="0">
                  <c:v>Hight</c:v>
                </c:pt>
                <c:pt idx="1">
                  <c:v>Moderate</c:v>
                </c:pt>
                <c:pt idx="2">
                  <c:v>Low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40.480000000000004</c:v>
                </c:pt>
                <c:pt idx="1">
                  <c:v>23.59</c:v>
                </c:pt>
                <c:pt idx="2">
                  <c:v>35.93</c:v>
                </c:pt>
              </c:numCache>
            </c:numRef>
          </c:val>
        </c:ser>
      </c:pie3D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69271402639850077"/>
          <c:y val="0.23611192323659941"/>
          <c:w val="0.29172408262881189"/>
          <c:h val="0.61963144445938789"/>
        </c:manualLayout>
      </c:layout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th-TH"/>
        </a:p>
      </c:txPr>
    </c:legend>
    <c:plotVisOnly val="1"/>
  </c:chart>
  <c:spPr>
    <a:solidFill>
      <a:srgbClr val="002060"/>
    </a:solidFill>
  </c:spPr>
  <c:txPr>
    <a:bodyPr/>
    <a:lstStyle/>
    <a:p>
      <a:pPr>
        <a:defRPr sz="1800"/>
      </a:pPr>
      <a:endParaRPr lang="th-TH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h-TH"/>
  <c:chart>
    <c:title>
      <c:tx>
        <c:rich>
          <a:bodyPr/>
          <a:lstStyle/>
          <a:p>
            <a:pPr>
              <a:defRPr sz="1600" b="1">
                <a:solidFill>
                  <a:schemeClr val="bg1"/>
                </a:solidFill>
              </a:defRPr>
            </a:pPr>
            <a:r>
              <a:rPr lang="en-US" sz="1600" b="1" i="0" u="none" strike="noStrike" baseline="0" dirty="0" smtClean="0"/>
              <a:t>Level of Knowledge on health of PWMDs</a:t>
            </a:r>
            <a:endParaRPr lang="en-US" sz="1600" b="1" dirty="0"/>
          </a:p>
        </c:rich>
      </c:tx>
      <c:layout>
        <c:manualLayout>
          <c:xMode val="edge"/>
          <c:yMode val="edge"/>
          <c:x val="7.3136362984757966E-2"/>
          <c:y val="2.5810140336710558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Health Status</c:v>
                </c:pt>
              </c:strCache>
            </c:strRef>
          </c:tx>
          <c:explosion val="25"/>
          <c:dPt>
            <c:idx val="0"/>
            <c:explosion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Pt>
            <c:idx val="2"/>
            <c:explosion val="16"/>
            <c:spPr>
              <a:solidFill>
                <a:schemeClr val="bg1"/>
              </a:solidFill>
            </c:spPr>
          </c:dPt>
          <c:cat>
            <c:strRef>
              <c:f>Sheet1!$A$2:$A$5</c:f>
              <c:strCache>
                <c:ptCount val="3"/>
                <c:pt idx="0">
                  <c:v>Hight</c:v>
                </c:pt>
                <c:pt idx="1">
                  <c:v>Moderate</c:v>
                </c:pt>
                <c:pt idx="2">
                  <c:v>Low</c:v>
                </c:pt>
              </c:strCache>
            </c:strRef>
          </c:cat>
          <c:val>
            <c:numRef>
              <c:f>Sheet1!$B$2:$B$5</c:f>
              <c:numCache>
                <c:formatCode>0.00</c:formatCode>
                <c:ptCount val="4"/>
                <c:pt idx="0">
                  <c:v>11.038961038961038</c:v>
                </c:pt>
                <c:pt idx="1">
                  <c:v>15.36796536796537</c:v>
                </c:pt>
                <c:pt idx="2">
                  <c:v>73.593073593073598</c:v>
                </c:pt>
              </c:numCache>
            </c:numRef>
          </c:val>
        </c:ser>
      </c:pie3D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69271402639850121"/>
          <c:y val="0.23611192323659938"/>
          <c:w val="0.291724082628812"/>
          <c:h val="0.61963144445938834"/>
        </c:manualLayout>
      </c:layout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th-TH"/>
        </a:p>
      </c:txPr>
    </c:legend>
    <c:plotVisOnly val="1"/>
  </c:chart>
  <c:spPr>
    <a:solidFill>
      <a:srgbClr val="002060"/>
    </a:solidFill>
  </c:spPr>
  <c:txPr>
    <a:bodyPr/>
    <a:lstStyle/>
    <a:p>
      <a:pPr>
        <a:defRPr sz="1800"/>
      </a:pPr>
      <a:endParaRPr lang="th-TH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0.18033</cdr:x>
      <cdr:y>0.47059</cdr:y>
    </cdr:from>
    <cdr:to>
      <cdr:x>0.34426</cdr:x>
      <cdr:y>0.54902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792088" y="1728192"/>
          <a:ext cx="720080" cy="28803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en-US" sz="1600" dirty="0" smtClean="0">
              <a:solidFill>
                <a:srgbClr val="FF0000"/>
              </a:solidFill>
            </a:rPr>
            <a:t>61-80</a:t>
          </a:r>
          <a:endParaRPr lang="th-TH" sz="1600" dirty="0">
            <a:solidFill>
              <a:srgbClr val="FF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0.56897</cdr:x>
      <cdr:y>0.44444</cdr:y>
    </cdr:from>
    <cdr:to>
      <cdr:x>0.72414</cdr:x>
      <cdr:y>0.53704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2376264" y="1728192"/>
          <a:ext cx="648072" cy="36004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en-US" sz="1600" dirty="0" smtClean="0">
              <a:solidFill>
                <a:srgbClr val="FF0000"/>
              </a:solidFill>
            </a:rPr>
            <a:t>Male</a:t>
          </a:r>
          <a:endParaRPr lang="th-TH" sz="1600" dirty="0">
            <a:solidFill>
              <a:srgbClr val="FF000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38AFAC-A2CD-4BE7-AFEE-CD358E2FC52D}" type="datetimeFigureOut">
              <a:rPr lang="th-TH" smtClean="0"/>
              <a:pPr/>
              <a:t>28/07/56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76D80B-62E0-4D87-A499-D63969B62F18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6D80B-62E0-4D87-A499-D63969B62F18}" type="slidenum">
              <a:rPr lang="th-TH" smtClean="0"/>
              <a:pPr/>
              <a:t>10</a:t>
            </a:fld>
            <a:endParaRPr lang="th-T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6D80B-62E0-4D87-A499-D63969B62F18}" type="slidenum">
              <a:rPr lang="th-TH" smtClean="0"/>
              <a:pPr/>
              <a:t>11</a:t>
            </a:fld>
            <a:endParaRPr lang="th-TH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6D80B-62E0-4D87-A499-D63969B62F18}" type="slidenum">
              <a:rPr lang="th-TH" smtClean="0"/>
              <a:pPr/>
              <a:t>12</a:t>
            </a:fld>
            <a:endParaRPr lang="th-TH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6D80B-62E0-4D87-A499-D63969B62F18}" type="slidenum">
              <a:rPr lang="th-TH" smtClean="0"/>
              <a:pPr/>
              <a:t>13</a:t>
            </a:fld>
            <a:endParaRPr lang="th-TH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6D80B-62E0-4D87-A499-D63969B62F18}" type="slidenum">
              <a:rPr lang="th-TH" smtClean="0"/>
              <a:pPr/>
              <a:t>14</a:t>
            </a:fld>
            <a:endParaRPr lang="th-T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28/07/56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28/07/56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28/07/56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gen1</a:t>
            </a:r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09692" y="62960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A167FDE-B2A1-4D6A-95B9-FBF228263117}" type="slidenum">
              <a:rPr lang="en-US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28/07/56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28/07/56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28/07/56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28/07/56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28/07/56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28/07/56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28/07/56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28/07/56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99449-5DAE-4669-95B9-D3A0290DEF82}" type="datetimeFigureOut">
              <a:rPr lang="th-TH" smtClean="0"/>
              <a:pPr/>
              <a:t>28/07/56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0328" y="1916832"/>
            <a:ext cx="8964488" cy="2736304"/>
          </a:xfrm>
          <a:prstGeom prst="rect">
            <a:avLst/>
          </a:prstGeom>
          <a:solidFill>
            <a:srgbClr val="02045E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  <a:softEdge rad="6350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x-none" sz="4400">
                <a:solidFill>
                  <a:schemeClr val="bg1"/>
                </a:solidFill>
              </a:rPr>
              <a:t>Situations and Access to  Health Promotion among Persons with movement </a:t>
            </a:r>
            <a:r>
              <a:rPr lang="en-US" sz="4400" dirty="0">
                <a:solidFill>
                  <a:schemeClr val="bg1"/>
                </a:solidFill>
              </a:rPr>
              <a:t>  </a:t>
            </a:r>
            <a:r>
              <a:rPr lang="x-none" sz="4400">
                <a:solidFill>
                  <a:schemeClr val="bg1"/>
                </a:solidFill>
              </a:rPr>
              <a:t>disability in the Northeast of Thailand 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2128" y="5016944"/>
            <a:ext cx="9019080" cy="1741840"/>
          </a:xfrm>
          <a:prstGeom prst="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6350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</a:rPr>
              <a:t>Kritkantorn</a:t>
            </a:r>
            <a:r>
              <a:rPr lang="en-US" sz="4400" dirty="0" smtClean="0">
                <a:solidFill>
                  <a:schemeClr val="bg1"/>
                </a:solidFill>
              </a:rPr>
              <a:t>  </a:t>
            </a:r>
            <a:r>
              <a:rPr lang="en-US" sz="4400" dirty="0" err="1" smtClean="0">
                <a:solidFill>
                  <a:schemeClr val="bg1"/>
                </a:solidFill>
              </a:rPr>
              <a:t>Suwannaphant</a:t>
            </a:r>
            <a:endParaRPr lang="en-US" sz="4400" dirty="0" smtClean="0">
              <a:solidFill>
                <a:schemeClr val="bg1"/>
              </a:solidFill>
            </a:endParaRPr>
          </a:p>
          <a:p>
            <a:pPr algn="ctr"/>
            <a:r>
              <a:rPr lang="en-US" sz="4400" dirty="0" err="1" smtClean="0">
                <a:solidFill>
                  <a:schemeClr val="bg1"/>
                </a:solidFill>
              </a:rPr>
              <a:t>Dr.P.H</a:t>
            </a:r>
            <a:r>
              <a:rPr lang="en-US" sz="4400" dirty="0" smtClean="0">
                <a:solidFill>
                  <a:schemeClr val="bg1"/>
                </a:solidFill>
              </a:rPr>
              <a:t>. Batch </a:t>
            </a:r>
            <a:r>
              <a:rPr lang="en-US" sz="4400" dirty="0" smtClean="0">
                <a:solidFill>
                  <a:schemeClr val="bg1"/>
                </a:solidFill>
                <a:latin typeface="Comic Sans MS" pitchFamily="66" charset="0"/>
              </a:rPr>
              <a:t>5</a:t>
            </a:r>
            <a:endParaRPr lang="en-US" sz="4400" dirty="0" smtClean="0">
              <a:solidFill>
                <a:schemeClr val="bg1"/>
              </a:solidFill>
            </a:endParaRPr>
          </a:p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No.</a:t>
            </a:r>
            <a:r>
              <a:rPr lang="en-US" sz="3100" dirty="0" smtClean="0">
                <a:solidFill>
                  <a:schemeClr val="bg1"/>
                </a:solidFill>
                <a:latin typeface="Comic Sans MS" pitchFamily="66" charset="0"/>
              </a:rPr>
              <a:t>567110004-9</a:t>
            </a:r>
            <a:endParaRPr lang="en-US" sz="4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99592" y="72008"/>
            <a:ext cx="8232663" cy="1412776"/>
            <a:chOff x="-1" y="4023175"/>
            <a:chExt cx="9168559" cy="2590572"/>
          </a:xfrm>
        </p:grpSpPr>
        <p:pic>
          <p:nvPicPr>
            <p:cNvPr id="8" name="รูปภาพ 17" descr="kku01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82818" y="4023175"/>
              <a:ext cx="4513957" cy="2590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รูปภาพ 18" descr="kku033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819177" y="4023177"/>
              <a:ext cx="3349381" cy="25205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รูปภาพ 19" descr="kku024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-1" y="4023175"/>
              <a:ext cx="3847868" cy="2539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รูปภาพ 14" descr="Untitled-1.png"/>
            <p:cNvPicPr>
              <a:picLocks noChangeAspect="1"/>
            </p:cNvPicPr>
            <p:nvPr/>
          </p:nvPicPr>
          <p:blipFill>
            <a:blip r:embed="rId6" cstate="print"/>
            <a:srcRect l="59760" t="45537" b="17334"/>
            <a:stretch>
              <a:fillRect/>
            </a:stretch>
          </p:blipFill>
          <p:spPr bwMode="auto">
            <a:xfrm>
              <a:off x="-1" y="4023175"/>
              <a:ext cx="2359670" cy="2177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2" name="Rounded Rectangle 11"/>
          <p:cNvSpPr/>
          <p:nvPr/>
        </p:nvSpPr>
        <p:spPr>
          <a:xfrm>
            <a:off x="1259632" y="161256"/>
            <a:ext cx="7488832" cy="1179512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5400" dirty="0" smtClean="0"/>
              <a:t>Characteristics </a:t>
            </a:r>
            <a:endParaRPr lang="en-GB" sz="54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13" name="Chart 12"/>
          <p:cNvGraphicFramePr/>
          <p:nvPr/>
        </p:nvGraphicFramePr>
        <p:xfrm>
          <a:off x="4572000" y="2780928"/>
          <a:ext cx="4392488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Chart 13"/>
          <p:cNvGraphicFramePr/>
          <p:nvPr/>
        </p:nvGraphicFramePr>
        <p:xfrm>
          <a:off x="251520" y="1844824"/>
          <a:ext cx="4176464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0" name="Rounded Rectangle 9"/>
          <p:cNvSpPr/>
          <p:nvPr/>
        </p:nvSpPr>
        <p:spPr>
          <a:xfrm>
            <a:off x="899592" y="188640"/>
            <a:ext cx="7488832" cy="1179512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5400" dirty="0" smtClean="0"/>
              <a:t>Characteristics </a:t>
            </a:r>
            <a:endParaRPr lang="en-GB" sz="54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11" name="Chart 10"/>
          <p:cNvGraphicFramePr/>
          <p:nvPr/>
        </p:nvGraphicFramePr>
        <p:xfrm>
          <a:off x="179512" y="1844824"/>
          <a:ext cx="4392488" cy="4048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/>
          <p:cNvGraphicFramePr/>
          <p:nvPr/>
        </p:nvGraphicFramePr>
        <p:xfrm>
          <a:off x="4679504" y="2924944"/>
          <a:ext cx="4464496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Rounded Rectangle 13"/>
          <p:cNvSpPr/>
          <p:nvPr/>
        </p:nvSpPr>
        <p:spPr>
          <a:xfrm>
            <a:off x="5724128" y="2996952"/>
            <a:ext cx="3024336" cy="504056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 smtClean="0"/>
              <a:t>Monthly income </a:t>
            </a:r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827584" y="1988840"/>
            <a:ext cx="3024336" cy="504056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 smtClean="0"/>
              <a:t>Occupations </a:t>
            </a:r>
            <a:endParaRPr lang="en-GB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2" name="Rounded Rectangle 11"/>
          <p:cNvSpPr/>
          <p:nvPr/>
        </p:nvSpPr>
        <p:spPr>
          <a:xfrm>
            <a:off x="899592" y="17240"/>
            <a:ext cx="8100392" cy="1395536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4800" dirty="0" smtClean="0"/>
              <a:t>Characteristics </a:t>
            </a:r>
            <a:endParaRPr lang="en-GB" sz="48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9" name="Chart 8"/>
          <p:cNvGraphicFramePr/>
          <p:nvPr/>
        </p:nvGraphicFramePr>
        <p:xfrm>
          <a:off x="251520" y="1628800"/>
          <a:ext cx="4176464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4427984" y="3473624"/>
          <a:ext cx="4716016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2" name="Rounded Rectangle 11"/>
          <p:cNvSpPr/>
          <p:nvPr/>
        </p:nvSpPr>
        <p:spPr>
          <a:xfrm>
            <a:off x="971600" y="161256"/>
            <a:ext cx="8100392" cy="1395536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4800" dirty="0" smtClean="0"/>
              <a:t>Characteristics </a:t>
            </a:r>
            <a:endParaRPr lang="en-GB" sz="48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9" name="Chart 8"/>
          <p:cNvGraphicFramePr/>
          <p:nvPr/>
        </p:nvGraphicFramePr>
        <p:xfrm>
          <a:off x="395536" y="1844824"/>
          <a:ext cx="5184576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0" name="Rounded Rectangle 9"/>
          <p:cNvSpPr/>
          <p:nvPr/>
        </p:nvSpPr>
        <p:spPr>
          <a:xfrm>
            <a:off x="930656" y="188552"/>
            <a:ext cx="8100392" cy="1323528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200" dirty="0" smtClean="0"/>
              <a:t>Mean difference of factors associated with access to Health promotion among PWMDs  </a:t>
            </a:r>
            <a:endParaRPr lang="en-GB" sz="32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11" name="Chart 10"/>
          <p:cNvGraphicFramePr/>
          <p:nvPr/>
        </p:nvGraphicFramePr>
        <p:xfrm>
          <a:off x="0" y="1628800"/>
          <a:ext cx="4464496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/>
          <p:cNvGraphicFramePr/>
          <p:nvPr/>
        </p:nvGraphicFramePr>
        <p:xfrm>
          <a:off x="4679504" y="3717032"/>
          <a:ext cx="4464496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3" name="Rounded Rectangle 12"/>
          <p:cNvSpPr/>
          <p:nvPr/>
        </p:nvSpPr>
        <p:spPr>
          <a:xfrm>
            <a:off x="930656" y="188552"/>
            <a:ext cx="8100392" cy="1323528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200" dirty="0" smtClean="0"/>
              <a:t>Mean difference of factors associated with access to Health promotion among PWMDs  </a:t>
            </a:r>
            <a:endParaRPr lang="en-GB" sz="32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9" name="Chart 8"/>
          <p:cNvGraphicFramePr/>
          <p:nvPr/>
        </p:nvGraphicFramePr>
        <p:xfrm>
          <a:off x="0" y="1628800"/>
          <a:ext cx="4464496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1" name="Rounded Rectangle 10"/>
          <p:cNvSpPr/>
          <p:nvPr/>
        </p:nvSpPr>
        <p:spPr>
          <a:xfrm>
            <a:off x="930656" y="188552"/>
            <a:ext cx="8100392" cy="1323528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200" dirty="0" smtClean="0"/>
              <a:t>Mean difference of factors associated with access to Health promotion among PWMDs  </a:t>
            </a:r>
            <a:endParaRPr lang="en-GB" sz="3200" dirty="0" smtClean="0">
              <a:solidFill>
                <a:schemeClr val="bg1"/>
              </a:solidFill>
            </a:endParaRP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321496"/>
            <a:ext cx="864096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7872" y="1700808"/>
            <a:ext cx="864096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ight Arrow 8"/>
          <p:cNvSpPr/>
          <p:nvPr/>
        </p:nvSpPr>
        <p:spPr>
          <a:xfrm>
            <a:off x="1691680" y="4509120"/>
            <a:ext cx="928568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srgbClr val="FF0000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1835696" y="6093296"/>
            <a:ext cx="928568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5168" y="1700808"/>
            <a:ext cx="864096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348880"/>
            <a:ext cx="864096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930656" y="188552"/>
            <a:ext cx="8100392" cy="1323528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200" dirty="0" smtClean="0"/>
              <a:t>Mean difference of factors associated with access to Health promotion among PWMDs  </a:t>
            </a:r>
            <a:endParaRPr lang="en-GB" sz="3200" dirty="0" smtClean="0">
              <a:solidFill>
                <a:schemeClr val="bg1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1907704" y="5157192"/>
            <a:ext cx="928568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00808"/>
            <a:ext cx="864096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348880"/>
            <a:ext cx="864096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930656" y="188552"/>
            <a:ext cx="8100392" cy="1323528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200" dirty="0" smtClean="0"/>
              <a:t>Mean difference of factors associated with access to Health promotion among PWMDs  </a:t>
            </a:r>
            <a:endParaRPr lang="en-GB" sz="3200" dirty="0" smtClean="0">
              <a:solidFill>
                <a:schemeClr val="bg1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1835696" y="3014368"/>
            <a:ext cx="928568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srgbClr val="FF0000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1763688" y="4437112"/>
            <a:ext cx="928568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srgbClr val="FF0000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1691680" y="6381328"/>
            <a:ext cx="928568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5168" y="1700808"/>
            <a:ext cx="864096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348880"/>
            <a:ext cx="864096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911872"/>
            <a:ext cx="86546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ounded Rectangle 9"/>
          <p:cNvSpPr/>
          <p:nvPr/>
        </p:nvSpPr>
        <p:spPr>
          <a:xfrm>
            <a:off x="930656" y="188552"/>
            <a:ext cx="8100392" cy="1323528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200" dirty="0" smtClean="0"/>
              <a:t>Mean difference of factors associated with access to Health promotion among PWMDs  </a:t>
            </a:r>
            <a:endParaRPr lang="en-GB" sz="3200" dirty="0" smtClean="0">
              <a:solidFill>
                <a:schemeClr val="bg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1763688" y="3429000"/>
            <a:ext cx="928568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srgbClr val="FF0000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1763688" y="4941168"/>
            <a:ext cx="928568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srgbClr val="FF0000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1763688" y="6093296"/>
            <a:ext cx="928568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812163" y="301042"/>
            <a:ext cx="5076055" cy="1111733"/>
          </a:xfrm>
          <a:prstGeom prst="ellipse">
            <a:avLst/>
          </a:prstGeom>
          <a:solidFill>
            <a:srgbClr val="02045E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Background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22832" y="1556792"/>
            <a:ext cx="8892480" cy="1152128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1,000</a:t>
            </a:r>
            <a:r>
              <a:rPr lang="en-US" sz="3200" b="1" dirty="0" smtClean="0">
                <a:solidFill>
                  <a:schemeClr val="bg1"/>
                </a:solidFill>
              </a:rPr>
              <a:t> million people with disabilities in the world</a:t>
            </a:r>
            <a:endParaRPr lang="th-TH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25104" y="2852936"/>
            <a:ext cx="8892480" cy="1224136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Thailand had disabled people </a:t>
            </a:r>
            <a:r>
              <a:rPr lang="en-US" sz="3200" b="1" dirty="0" smtClean="0">
                <a:solidFill>
                  <a:srgbClr val="FF0000"/>
                </a:solidFill>
              </a:rPr>
              <a:t>1.90 %</a:t>
            </a:r>
            <a:endParaRPr lang="th-TH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42336" y="4219664"/>
            <a:ext cx="8892480" cy="1153552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1 in 3 </a:t>
            </a:r>
            <a:r>
              <a:rPr lang="en-US" sz="3200" b="1" dirty="0" smtClean="0">
                <a:solidFill>
                  <a:schemeClr val="bg1"/>
                </a:solidFill>
              </a:rPr>
              <a:t>of all disabled people in Northeast </a:t>
            </a:r>
            <a:endParaRPr lang="th-TH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20488" y="5539336"/>
            <a:ext cx="8892480" cy="1184616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32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access to  </a:t>
            </a:r>
            <a:r>
              <a:rPr lang="en-US" sz="3200" b="1" dirty="0" smtClean="0">
                <a:solidFill>
                  <a:srgbClr val="FF0000"/>
                </a:solidFill>
              </a:rPr>
              <a:t>Health promotion </a:t>
            </a:r>
            <a:r>
              <a:rPr lang="en-US" sz="3200" b="1" dirty="0" smtClean="0">
                <a:solidFill>
                  <a:schemeClr val="bg1"/>
                </a:solidFill>
              </a:rPr>
              <a:t>increases in chronic health conditions, among other causes</a:t>
            </a:r>
            <a:endParaRPr lang="th-TH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  <a:p>
            <a:pPr algn="ctr"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 </a:t>
            </a:r>
            <a:endParaRPr lang="th-TH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899592" y="0"/>
            <a:ext cx="4645024" cy="836712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4000" b="1" dirty="0">
                <a:solidFill>
                  <a:schemeClr val="bg1"/>
                </a:solidFill>
              </a:rPr>
              <a:t>Conclusions</a:t>
            </a:r>
            <a:r>
              <a:rPr lang="en-US" sz="4000" dirty="0">
                <a:solidFill>
                  <a:schemeClr val="bg1"/>
                </a:solidFill>
              </a:rPr>
              <a:t>:</a:t>
            </a:r>
            <a:endParaRPr lang="th-TH" sz="4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9424" y="2495240"/>
            <a:ext cx="8964488" cy="3212976"/>
          </a:xfrm>
          <a:prstGeom prst="roundRect">
            <a:avLst/>
          </a:prstGeom>
          <a:solidFill>
            <a:srgbClr val="0515FF">
              <a:alpha val="9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The most common type of movement disability found in the sampled PWMDS hemi paresis</a:t>
            </a:r>
            <a:r>
              <a:rPr lang="th-TH" b="1" dirty="0" smtClean="0"/>
              <a:t> </a:t>
            </a:r>
            <a:r>
              <a:rPr lang="en-US" b="1" dirty="0" smtClean="0"/>
              <a:t>(40.26%), followed amputation of leg (above &amp; below the knee) (13.20%) , atrophied leg 11.04% , paraplegia (8.66%). Most of them had only movement disability (89.83% ). The median  time of being disable was 10</a:t>
            </a:r>
            <a:endParaRPr lang="en-US" b="1" dirty="0">
              <a:cs typeface="+mj-cs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936104" y="940632"/>
            <a:ext cx="8100392" cy="1143744"/>
          </a:xfrm>
          <a:prstGeom prst="roundRect">
            <a:avLst/>
          </a:prstGeom>
          <a:solidFill>
            <a:srgbClr val="0515FF">
              <a:alpha val="9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Situations of </a:t>
            </a:r>
            <a:r>
              <a:rPr lang="x-none" b="1" smtClean="0">
                <a:solidFill>
                  <a:schemeClr val="bg1"/>
                </a:solidFill>
              </a:rPr>
              <a:t>Persons with movement </a:t>
            </a:r>
            <a:r>
              <a:rPr lang="en-US" b="1" dirty="0" smtClean="0">
                <a:solidFill>
                  <a:schemeClr val="bg1"/>
                </a:solidFill>
              </a:rPr>
              <a:t>  </a:t>
            </a:r>
            <a:r>
              <a:rPr lang="x-none" b="1" smtClean="0">
                <a:solidFill>
                  <a:schemeClr val="bg1"/>
                </a:solidFill>
              </a:rPr>
              <a:t>disability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x-none" b="1" smtClean="0">
                <a:solidFill>
                  <a:schemeClr val="bg1"/>
                </a:solidFill>
              </a:rPr>
              <a:t>in the Northeast of Thailand 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899592" y="0"/>
            <a:ext cx="4645024" cy="836712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4000" b="1" dirty="0">
                <a:solidFill>
                  <a:schemeClr val="bg1"/>
                </a:solidFill>
              </a:rPr>
              <a:t>Conclusions</a:t>
            </a:r>
            <a:r>
              <a:rPr lang="en-US" sz="4000" dirty="0">
                <a:solidFill>
                  <a:schemeClr val="bg1"/>
                </a:solidFill>
              </a:rPr>
              <a:t>:</a:t>
            </a:r>
            <a:endParaRPr lang="th-TH" sz="4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0" y="1916832"/>
            <a:ext cx="9144000" cy="4941168"/>
          </a:xfrm>
          <a:prstGeom prst="roundRect">
            <a:avLst/>
          </a:prstGeom>
          <a:solidFill>
            <a:srgbClr val="0515FF">
              <a:alpha val="9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cs typeface="+mj-cs"/>
              </a:rPr>
              <a:t>1. Age </a:t>
            </a:r>
          </a:p>
          <a:p>
            <a:r>
              <a:rPr lang="en-US" b="1" dirty="0" smtClean="0">
                <a:cs typeface="+mj-cs"/>
              </a:rPr>
              <a:t>2. Occupations</a:t>
            </a:r>
          </a:p>
          <a:p>
            <a:r>
              <a:rPr lang="en-US" b="1" dirty="0" smtClean="0">
                <a:cs typeface="+mj-cs"/>
              </a:rPr>
              <a:t>3. Persons who live with PWMDs</a:t>
            </a:r>
          </a:p>
          <a:p>
            <a:r>
              <a:rPr lang="en-US" b="1" dirty="0" smtClean="0">
                <a:cs typeface="+mj-cs"/>
              </a:rPr>
              <a:t>4. Monthly Income</a:t>
            </a:r>
          </a:p>
          <a:p>
            <a:r>
              <a:rPr lang="en-US" b="1" dirty="0" smtClean="0">
                <a:cs typeface="+mj-cs"/>
              </a:rPr>
              <a:t>5. Health status</a:t>
            </a:r>
          </a:p>
          <a:p>
            <a:r>
              <a:rPr lang="en-US" b="1" dirty="0" smtClean="0">
                <a:cs typeface="+mj-cs"/>
              </a:rPr>
              <a:t>6. Level of Knowledge on health</a:t>
            </a:r>
          </a:p>
          <a:p>
            <a:r>
              <a:rPr lang="en-US" b="1" dirty="0" smtClean="0">
                <a:cs typeface="+mj-cs"/>
              </a:rPr>
              <a:t>7. Number of Family’s member</a:t>
            </a:r>
          </a:p>
          <a:p>
            <a:r>
              <a:rPr lang="en-US" b="1" dirty="0" smtClean="0">
                <a:cs typeface="+mj-cs"/>
              </a:rPr>
              <a:t>8. Awareness Policy on access to health promotion</a:t>
            </a:r>
          </a:p>
          <a:p>
            <a:r>
              <a:rPr lang="en-US" b="1" dirty="0" smtClean="0">
                <a:cs typeface="+mj-cs"/>
              </a:rPr>
              <a:t>9. Awareness benefit and right on access to health  </a:t>
            </a:r>
          </a:p>
          <a:p>
            <a:r>
              <a:rPr lang="en-US" b="1" dirty="0" smtClean="0">
                <a:cs typeface="+mj-cs"/>
              </a:rPr>
              <a:t>    promotion</a:t>
            </a:r>
            <a:endParaRPr lang="en-US" b="1" dirty="0">
              <a:cs typeface="+mj-cs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936104" y="692696"/>
            <a:ext cx="8100392" cy="1143744"/>
          </a:xfrm>
          <a:prstGeom prst="roundRect">
            <a:avLst/>
          </a:prstGeom>
          <a:solidFill>
            <a:srgbClr val="0515FF">
              <a:alpha val="9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Factors Health promotion </a:t>
            </a:r>
            <a:r>
              <a:rPr lang="en-US" b="1" dirty="0"/>
              <a:t>influencing to  accessibility   </a:t>
            </a:r>
            <a:r>
              <a:rPr lang="en-US" b="1" dirty="0" smtClean="0"/>
              <a:t>among PWMDs 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899592" y="0"/>
            <a:ext cx="5184576" cy="1556792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4000" b="1" dirty="0" smtClean="0">
                <a:solidFill>
                  <a:schemeClr val="bg1"/>
                </a:solidFill>
              </a:rPr>
              <a:t>Strength of the study</a:t>
            </a:r>
            <a:endParaRPr lang="th-TH" sz="4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0" y="1628800"/>
            <a:ext cx="9144000" cy="4941168"/>
          </a:xfrm>
          <a:prstGeom prst="roundRect">
            <a:avLst/>
          </a:prstGeom>
          <a:solidFill>
            <a:srgbClr val="0515FF">
              <a:alpha val="9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indent="-742950">
              <a:buAutoNum type="arabicPeriod"/>
            </a:pPr>
            <a:r>
              <a:rPr lang="en-US" sz="4400" b="1" dirty="0" smtClean="0">
                <a:cs typeface="+mj-cs"/>
              </a:rPr>
              <a:t>This study </a:t>
            </a:r>
            <a:r>
              <a:rPr lang="en-US" sz="4400" b="1" dirty="0" smtClean="0"/>
              <a:t>Not been studied in the </a:t>
            </a:r>
            <a:r>
              <a:rPr lang="x-none" sz="4400" b="1" smtClean="0">
                <a:solidFill>
                  <a:schemeClr val="bg1"/>
                </a:solidFill>
              </a:rPr>
              <a:t>Northeast of Thailand </a:t>
            </a:r>
            <a:r>
              <a:rPr lang="en-US" sz="4400" b="1" dirty="0" smtClean="0"/>
              <a:t>.</a:t>
            </a:r>
          </a:p>
          <a:p>
            <a:pPr marL="742950" indent="-742950">
              <a:buAutoNum type="arabicPeriod"/>
            </a:pPr>
            <a:r>
              <a:rPr lang="en-US" sz="4400" b="1" dirty="0" smtClean="0">
                <a:cs typeface="+mj-cs"/>
              </a:rPr>
              <a:t>This study consisted of northeast of </a:t>
            </a:r>
            <a:r>
              <a:rPr lang="en-US" sz="4400" b="1" dirty="0" err="1" smtClean="0">
                <a:cs typeface="+mj-cs"/>
              </a:rPr>
              <a:t>thailand</a:t>
            </a:r>
            <a:r>
              <a:rPr lang="en-US" sz="4400" b="1" dirty="0" smtClean="0">
                <a:cs typeface="+mj-cs"/>
              </a:rPr>
              <a:t>   representative sample of larger sample size </a:t>
            </a:r>
            <a:endParaRPr lang="en-US" sz="4400" b="1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_n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617923" name="Oval 3"/>
          <p:cNvSpPr>
            <a:spLocks noChangeArrowheads="1"/>
          </p:cNvSpPr>
          <p:nvPr/>
        </p:nvSpPr>
        <p:spPr bwMode="auto">
          <a:xfrm>
            <a:off x="539552" y="692696"/>
            <a:ext cx="8208912" cy="4608512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</a:pPr>
            <a:r>
              <a:rPr lang="en-GB" sz="6600" b="1" dirty="0">
                <a:solidFill>
                  <a:schemeClr val="tx1"/>
                </a:solidFill>
                <a:latin typeface="Arial Narrow" pitchFamily="34" charset="0"/>
                <a:cs typeface="Angsana New" pitchFamily="18" charset="-34"/>
              </a:rPr>
              <a:t>THANK YOU</a:t>
            </a:r>
          </a:p>
          <a:p>
            <a:pPr algn="ctr" eaLnBrk="1" hangingPunct="1">
              <a:spcBef>
                <a:spcPct val="0"/>
              </a:spcBef>
            </a:pPr>
            <a:r>
              <a:rPr lang="en-GB" sz="6600" b="1" dirty="0">
                <a:solidFill>
                  <a:schemeClr val="tx1"/>
                </a:solidFill>
                <a:latin typeface="Arial Narrow" pitchFamily="34" charset="0"/>
                <a:cs typeface="Angsana New" pitchFamily="18" charset="-34"/>
              </a:rPr>
              <a:t>for your attention…</a:t>
            </a:r>
            <a:endParaRPr lang="th-TH" sz="6600" b="1" dirty="0">
              <a:solidFill>
                <a:schemeClr val="tx1"/>
              </a:solidFill>
              <a:latin typeface="Arial Narrow" pitchFamily="34" charset="0"/>
              <a:cs typeface="Angsana New" pitchFamily="18" charset="-34"/>
            </a:endParaRPr>
          </a:p>
        </p:txBody>
      </p:sp>
      <p:graphicFrame>
        <p:nvGraphicFramePr>
          <p:cNvPr id="1617925" name="Object 3"/>
          <p:cNvGraphicFramePr>
            <a:graphicFrameLocks noChangeAspect="1"/>
          </p:cNvGraphicFramePr>
          <p:nvPr>
            <p:ph/>
          </p:nvPr>
        </p:nvGraphicFramePr>
        <p:xfrm>
          <a:off x="2026628" y="5562600"/>
          <a:ext cx="5090746" cy="762000"/>
        </p:xfrm>
        <a:graphic>
          <a:graphicData uri="http://schemas.openxmlformats.org/presentationml/2006/ole">
            <p:oleObj spid="_x0000_s1026" name="Photo Editor Photo" r:id="rId4" imgW="5514286" imgH="762106" progId="">
              <p:embed/>
            </p:oleObj>
          </a:graphicData>
        </a:graphic>
      </p:graphicFrame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1617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6512" y="0"/>
            <a:ext cx="9241472" cy="6858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relaxedInset"/>
          </a:sp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812163" y="301042"/>
            <a:ext cx="5076055" cy="1111733"/>
          </a:xfrm>
          <a:prstGeom prst="ellipse">
            <a:avLst/>
          </a:prstGeom>
          <a:solidFill>
            <a:srgbClr val="02045E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Objective</a:t>
            </a:r>
            <a:endParaRPr lang="th-TH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0" y="1772816"/>
            <a:ext cx="9144000" cy="2160240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4000" b="1" dirty="0" smtClean="0">
                <a:solidFill>
                  <a:schemeClr val="bg1"/>
                </a:solidFill>
              </a:rPr>
              <a:t>Examine  factors influencing accessibility </a:t>
            </a:r>
          </a:p>
          <a:p>
            <a:pPr algn="ctr">
              <a:defRPr/>
            </a:pPr>
            <a:r>
              <a:rPr lang="en-US" sz="4000" b="1" dirty="0" smtClean="0">
                <a:solidFill>
                  <a:schemeClr val="bg1"/>
                </a:solidFill>
              </a:rPr>
              <a:t> to Health promotion </a:t>
            </a:r>
            <a:endParaRPr lang="th-TH" sz="4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0" y="4293096"/>
            <a:ext cx="9144000" cy="2160240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4400" b="1" dirty="0" smtClean="0">
                <a:solidFill>
                  <a:schemeClr val="bg1"/>
                </a:solidFill>
              </a:rPr>
              <a:t>Describe situations of accessibility </a:t>
            </a:r>
          </a:p>
          <a:p>
            <a:pPr algn="ctr">
              <a:defRPr/>
            </a:pPr>
            <a:r>
              <a:rPr lang="en-US" sz="4400" b="1" dirty="0" smtClean="0">
                <a:solidFill>
                  <a:schemeClr val="bg1"/>
                </a:solidFill>
              </a:rPr>
              <a:t>to  Health promotion</a:t>
            </a:r>
            <a:endParaRPr lang="th-TH" sz="4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812163" y="116632"/>
            <a:ext cx="7648269" cy="1399766"/>
          </a:xfrm>
          <a:prstGeom prst="ellipse">
            <a:avLst/>
          </a:prstGeom>
          <a:solidFill>
            <a:srgbClr val="02045E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Materials and Methods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3528" y="1605272"/>
            <a:ext cx="2808312" cy="1152128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3200" b="1" dirty="0" smtClean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Study Design</a:t>
            </a:r>
            <a:endParaRPr lang="th-TH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  <a:p>
            <a:pPr algn="ctr">
              <a:defRPr/>
            </a:pPr>
            <a:endParaRPr lang="th-TH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24224" y="2890112"/>
            <a:ext cx="8712968" cy="1152128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4000" b="1" dirty="0" smtClean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en-US" sz="4000" dirty="0" smtClean="0">
                <a:solidFill>
                  <a:schemeClr val="bg1"/>
                </a:solidFill>
              </a:rPr>
              <a:t>Cross sectional analytical study</a:t>
            </a:r>
            <a:endParaRPr lang="th-TH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  <a:p>
            <a:pPr algn="ctr">
              <a:defRPr/>
            </a:pPr>
            <a:endParaRPr lang="th-TH" sz="4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69632" y="4305320"/>
            <a:ext cx="3682288" cy="1152128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3200" b="1" dirty="0" smtClean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Study Population</a:t>
            </a:r>
            <a:endParaRPr lang="th-TH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  <a:p>
            <a:pPr algn="ctr">
              <a:defRPr/>
            </a:pPr>
            <a:endParaRPr lang="th-TH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97624" y="5577936"/>
            <a:ext cx="8964488" cy="1152128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sz="3600" dirty="0" smtClean="0">
                <a:solidFill>
                  <a:schemeClr val="bg1"/>
                </a:solidFill>
              </a:rPr>
              <a:t>persons with movement disability (PWMDs)</a:t>
            </a:r>
          </a:p>
          <a:p>
            <a:pPr algn="ctr">
              <a:defRPr/>
            </a:pPr>
            <a:r>
              <a:rPr lang="en-GB" sz="3600" dirty="0" smtClean="0">
                <a:solidFill>
                  <a:schemeClr val="bg1"/>
                </a:solidFill>
              </a:rPr>
              <a:t>in the Northeast of Thailand</a:t>
            </a:r>
            <a:endParaRPr lang="th-TH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812163" y="116632"/>
            <a:ext cx="7648269" cy="1399766"/>
          </a:xfrm>
          <a:prstGeom prst="ellipse">
            <a:avLst/>
          </a:prstGeom>
          <a:solidFill>
            <a:srgbClr val="02045E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Materials and Methods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22832" y="3240272"/>
            <a:ext cx="8892480" cy="3357080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sz="7200" b="1" dirty="0" smtClean="0">
                <a:solidFill>
                  <a:schemeClr val="bg1"/>
                </a:solidFill>
              </a:rPr>
              <a:t>Access to health care:  </a:t>
            </a:r>
          </a:p>
          <a:p>
            <a:pPr algn="ctr" fontAlgn="t"/>
            <a:r>
              <a:rPr lang="en-US" sz="7200" b="1" dirty="0" smtClean="0">
                <a:solidFill>
                  <a:schemeClr val="bg1"/>
                </a:solidFill>
              </a:rPr>
              <a:t> Health promotion </a:t>
            </a:r>
            <a:endParaRPr lang="en-US" sz="7200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79512" y="1844824"/>
            <a:ext cx="8712968" cy="1152128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600" b="1" dirty="0" smtClean="0">
                <a:solidFill>
                  <a:srgbClr val="FF0000"/>
                </a:solidFill>
              </a:rPr>
              <a:t>Dependent Variables</a:t>
            </a:r>
            <a:endParaRPr lang="th-TH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812163" y="0"/>
            <a:ext cx="7648269" cy="1124744"/>
          </a:xfrm>
          <a:prstGeom prst="ellipse">
            <a:avLst/>
          </a:prstGeom>
          <a:solidFill>
            <a:srgbClr val="02045E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Materials and Methods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0" y="1772816"/>
            <a:ext cx="2267744" cy="4824536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Independent </a:t>
            </a:r>
          </a:p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Variables</a:t>
            </a:r>
            <a:endParaRPr lang="th-TH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308688" y="1233928"/>
            <a:ext cx="6660232" cy="5544616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b="1" dirty="0" smtClean="0">
                <a:solidFill>
                  <a:schemeClr val="bg1"/>
                </a:solidFill>
              </a:rPr>
              <a:t>1.Sex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2. Age 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3. Educational attainment 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4.Occupation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5. Person who live with PWMDs 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6. Care giver when getting illness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7.Monthly income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8. Health status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9. Knowledge for care health of PWMDs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10. Policy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11. </a:t>
            </a:r>
            <a:r>
              <a:rPr lang="en-US" b="1" dirty="0" smtClean="0"/>
              <a:t>Right </a:t>
            </a:r>
            <a:r>
              <a:rPr lang="en-US" b="1" dirty="0"/>
              <a:t>on access to </a:t>
            </a:r>
            <a:r>
              <a:rPr lang="en-US" b="1" dirty="0" smtClean="0"/>
              <a:t>Health promotion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12. </a:t>
            </a:r>
            <a:r>
              <a:rPr lang="en-US" sz="2400" b="1" dirty="0" smtClean="0">
                <a:solidFill>
                  <a:schemeClr val="bg1"/>
                </a:solidFill>
              </a:rPr>
              <a:t>Distance from home to main health care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endParaRPr lang="th-TH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144017" y="1556792"/>
            <a:ext cx="4932039" cy="1584176"/>
          </a:xfrm>
          <a:prstGeom prst="ellipse">
            <a:avLst/>
          </a:prstGeom>
          <a:solidFill>
            <a:srgbClr val="02045E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algn="ctr">
              <a:defRPr/>
            </a:pPr>
            <a:r>
              <a:rPr 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Study Populations</a:t>
            </a:r>
            <a:endParaRPr lang="th-TH" sz="6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07504" y="3356992"/>
            <a:ext cx="8892480" cy="3312368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sz="4800" dirty="0" smtClean="0">
                <a:solidFill>
                  <a:schemeClr val="bg1"/>
                </a:solidFill>
              </a:rPr>
              <a:t>persons with movement disability</a:t>
            </a:r>
          </a:p>
          <a:p>
            <a:pPr algn="ctr">
              <a:defRPr/>
            </a:pPr>
            <a:r>
              <a:rPr lang="en-GB" sz="4800" dirty="0" smtClean="0">
                <a:solidFill>
                  <a:schemeClr val="bg1"/>
                </a:solidFill>
              </a:rPr>
              <a:t>in the Northeast of Thailand</a:t>
            </a:r>
            <a:endParaRPr lang="th-TH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812163" y="144016"/>
            <a:ext cx="7648269" cy="1340768"/>
          </a:xfrm>
          <a:prstGeom prst="ellipse">
            <a:avLst/>
          </a:prstGeom>
          <a:solidFill>
            <a:srgbClr val="02045E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Materials and Methods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-54768"/>
            <a:ext cx="9318196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8" name="Rounded Rectangle 17"/>
          <p:cNvSpPr/>
          <p:nvPr/>
        </p:nvSpPr>
        <p:spPr>
          <a:xfrm>
            <a:off x="70328" y="3140968"/>
            <a:ext cx="8964488" cy="3384376"/>
          </a:xfrm>
          <a:prstGeom prst="roundRect">
            <a:avLst/>
          </a:prstGeom>
          <a:solidFill>
            <a:srgbClr val="0515FF">
              <a:alpha val="9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sz="5400" b="1" dirty="0"/>
              <a:t>M</a:t>
            </a:r>
            <a:r>
              <a:rPr lang="en-US" sz="5400" b="1" dirty="0" smtClean="0"/>
              <a:t>ultiple </a:t>
            </a:r>
            <a:r>
              <a:rPr lang="en-US" sz="5400" b="1" dirty="0" err="1" smtClean="0"/>
              <a:t>regresstion</a:t>
            </a:r>
            <a:r>
              <a:rPr lang="en-US" sz="5400" b="1" dirty="0" smtClean="0"/>
              <a:t> analysis </a:t>
            </a:r>
            <a:r>
              <a:rPr lang="en-US" sz="4800" b="1" dirty="0"/>
              <a:t>considering  </a:t>
            </a:r>
            <a:r>
              <a:rPr lang="en-US" sz="4800" b="1" dirty="0" smtClean="0"/>
              <a:t>the mean different </a:t>
            </a:r>
            <a:r>
              <a:rPr lang="en-US" sz="5400" b="1" dirty="0" smtClean="0"/>
              <a:t>with </a:t>
            </a:r>
            <a:r>
              <a:rPr lang="en-US" sz="5400" b="1" dirty="0"/>
              <a:t>95% CI</a:t>
            </a:r>
            <a:endParaRPr lang="th-TH" sz="5400" b="1" dirty="0"/>
          </a:p>
        </p:txBody>
      </p: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812163" y="116632"/>
            <a:ext cx="7648269" cy="1399766"/>
          </a:xfrm>
          <a:prstGeom prst="ellipse">
            <a:avLst/>
          </a:prstGeom>
          <a:solidFill>
            <a:srgbClr val="0011EA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Materials and Methods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20" name="Oval 5"/>
          <p:cNvSpPr>
            <a:spLocks noChangeArrowheads="1"/>
          </p:cNvSpPr>
          <p:nvPr/>
        </p:nvSpPr>
        <p:spPr bwMode="auto">
          <a:xfrm>
            <a:off x="0" y="1484784"/>
            <a:ext cx="4572000" cy="1512168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lvl="0" algn="ctr"/>
            <a:r>
              <a:rPr lang="en-US" sz="3600" b="1" dirty="0">
                <a:solidFill>
                  <a:srgbClr val="FF0000"/>
                </a:solidFill>
              </a:rPr>
              <a:t>Statistical Analysis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8" name="Rounded Rectangle 17"/>
          <p:cNvSpPr/>
          <p:nvPr/>
        </p:nvSpPr>
        <p:spPr>
          <a:xfrm>
            <a:off x="323528" y="2827984"/>
            <a:ext cx="8496944" cy="1512168"/>
          </a:xfrm>
          <a:prstGeom prst="roundRect">
            <a:avLst/>
          </a:prstGeom>
          <a:solidFill>
            <a:srgbClr val="0515FF">
              <a:alpha val="9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total number of    </a:t>
            </a:r>
          </a:p>
          <a:p>
            <a:pPr algn="ctr"/>
            <a:r>
              <a:rPr lang="en-US" sz="3200" b="1" dirty="0"/>
              <a:t>persons with </a:t>
            </a:r>
            <a:r>
              <a:rPr lang="en-GB" sz="3200" b="1" dirty="0"/>
              <a:t>movement disability </a:t>
            </a:r>
            <a:r>
              <a:rPr lang="en-US" sz="3200" b="1" dirty="0"/>
              <a:t>(PWMDs</a:t>
            </a:r>
            <a:r>
              <a:rPr lang="en-US" sz="3200" b="1" dirty="0" smtClean="0"/>
              <a:t>)</a:t>
            </a:r>
          </a:p>
          <a:p>
            <a:pPr algn="ctr"/>
            <a:r>
              <a:rPr lang="en-US" sz="3200" b="1" dirty="0" smtClean="0"/>
              <a:t> </a:t>
            </a:r>
            <a:r>
              <a:rPr lang="en-US" sz="3200" b="1" dirty="0"/>
              <a:t>(N = 228,595)</a:t>
            </a:r>
          </a:p>
        </p:txBody>
      </p:sp>
      <p:sp>
        <p:nvSpPr>
          <p:cNvPr id="20" name="Oval 5"/>
          <p:cNvSpPr>
            <a:spLocks noChangeArrowheads="1"/>
          </p:cNvSpPr>
          <p:nvPr/>
        </p:nvSpPr>
        <p:spPr bwMode="auto">
          <a:xfrm>
            <a:off x="0" y="1628800"/>
            <a:ext cx="4572000" cy="100811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lvl="0" algn="ctr"/>
            <a:r>
              <a:rPr lang="en-US" sz="3600" b="1" dirty="0" smtClean="0">
                <a:solidFill>
                  <a:srgbClr val="FF0000"/>
                </a:solidFill>
              </a:rPr>
              <a:t>Sample Size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935088" y="260648"/>
            <a:ext cx="4645024" cy="1224136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4800" b="1" dirty="0" smtClean="0">
                <a:solidFill>
                  <a:schemeClr val="bg1"/>
                </a:solidFill>
              </a:rPr>
              <a:t>Results</a:t>
            </a:r>
            <a:endParaRPr lang="th-TH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3563888" y="4437112"/>
            <a:ext cx="1512168" cy="576064"/>
          </a:xfrm>
          <a:prstGeom prst="downArrow">
            <a:avLst/>
          </a:prstGeom>
          <a:solidFill>
            <a:srgbClr val="0011EA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Rounded Rectangle 9"/>
          <p:cNvSpPr/>
          <p:nvPr/>
        </p:nvSpPr>
        <p:spPr>
          <a:xfrm>
            <a:off x="292464" y="5013176"/>
            <a:ext cx="8496944" cy="1512168"/>
          </a:xfrm>
          <a:prstGeom prst="roundRect">
            <a:avLst/>
          </a:prstGeom>
          <a:solidFill>
            <a:srgbClr val="0515FF">
              <a:alpha val="9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Total of sample size  using the formula for          multiple regression analysis</a:t>
            </a:r>
          </a:p>
          <a:p>
            <a:pPr algn="ctr"/>
            <a:r>
              <a:rPr lang="en-US" sz="3200" b="1" dirty="0"/>
              <a:t> (n = 462)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rgbClr val="C0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  <a:softEdge rad="635000"/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a:spPr>
      <a:bodyPr vert="horz" lIns="91440" tIns="45720" rIns="91440" bIns="45720" rtlCol="0" anchor="ctr">
        <a:noAutofit/>
      </a:bodyPr>
      <a:lstStyle>
        <a:defPPr algn="ctr">
          <a:defRPr sz="4400">
            <a:solidFill>
              <a:schemeClr val="bg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1074</TotalTime>
  <Words>524</Words>
  <Application>Microsoft Office PowerPoint</Application>
  <PresentationFormat>On-screen Show (4:3)</PresentationFormat>
  <Paragraphs>105</Paragraphs>
  <Slides>23</Slides>
  <Notes>5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Photo Editor Photo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KUA-HOME</dc:creator>
  <cp:lastModifiedBy>KUA-HOME</cp:lastModifiedBy>
  <cp:revision>183</cp:revision>
  <dcterms:created xsi:type="dcterms:W3CDTF">2013-07-17T07:40:20Z</dcterms:created>
  <dcterms:modified xsi:type="dcterms:W3CDTF">2013-07-28T09:31:16Z</dcterms:modified>
</cp:coreProperties>
</file>