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rawings/drawing4.xml" ContentType="application/vnd.openxmlformats-officedocument.drawingml.chartshap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rawings/drawing3.xml" ContentType="application/vnd.openxmlformats-officedocument.drawingml.chartshapes+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charts/chart8.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57" r:id="rId3"/>
    <p:sldId id="259" r:id="rId4"/>
    <p:sldId id="260" r:id="rId5"/>
    <p:sldId id="262" r:id="rId6"/>
    <p:sldId id="264" r:id="rId7"/>
    <p:sldId id="263" r:id="rId8"/>
    <p:sldId id="258" r:id="rId9"/>
    <p:sldId id="268" r:id="rId10"/>
    <p:sldId id="275" r:id="rId11"/>
    <p:sldId id="277" r:id="rId12"/>
    <p:sldId id="280" r:id="rId13"/>
    <p:sldId id="283" r:id="rId14"/>
    <p:sldId id="284" r:id="rId15"/>
    <p:sldId id="285" r:id="rId16"/>
    <p:sldId id="286" r:id="rId17"/>
    <p:sldId id="287" r:id="rId18"/>
    <p:sldId id="290" r:id="rId19"/>
    <p:sldId id="272" r:id="rId20"/>
    <p:sldId id="288" r:id="rId21"/>
    <p:sldId id="289" r:id="rId22"/>
    <p:sldId id="273" r:id="rId23"/>
  </p:sldIdLst>
  <p:sldSz cx="9144000" cy="6858000" type="screen4x3"/>
  <p:notesSz cx="7104063" cy="10234613"/>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rgbClr val="000080"/>
    </p:penClr>
  </p:showPr>
  <p:clrMru>
    <a:srgbClr val="0011EA"/>
    <a:srgbClr val="0515FF"/>
    <a:srgbClr val="02045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652" autoAdjust="0"/>
  </p:normalViewPr>
  <p:slideViewPr>
    <p:cSldViewPr>
      <p:cViewPr>
        <p:scale>
          <a:sx n="70" d="100"/>
          <a:sy n="70" d="100"/>
        </p:scale>
        <p:origin x="-138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___Microsoft_Office_Excel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___Microsoft_Office_Excel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___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___Microsoft_Office_Excel6.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________Microsoft_Office_Excel7.xlsx"/></Relationships>
</file>

<file path=ppt/charts/_rels/chart8.xml.rels><?xml version="1.0" encoding="UTF-8" standalone="yes"?>
<Relationships xmlns="http://schemas.openxmlformats.org/package/2006/relationships"><Relationship Id="rId1" Type="http://schemas.openxmlformats.org/officeDocument/2006/relationships/package" Target="../embeddings/________Microsoft_Office_Excel8.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th-TH"/>
  <c:chart>
    <c:title>
      <c:layout/>
      <c:txPr>
        <a:bodyPr/>
        <a:lstStyle/>
        <a:p>
          <a:pPr>
            <a:defRPr sz="3200">
              <a:solidFill>
                <a:schemeClr val="bg1"/>
              </a:solidFill>
            </a:defRPr>
          </a:pPr>
          <a:endParaRPr lang="th-TH"/>
        </a:p>
      </c:txPr>
    </c:title>
    <c:view3D>
      <c:rotX val="30"/>
      <c:perspective val="30"/>
    </c:view3D>
    <c:plotArea>
      <c:layout>
        <c:manualLayout>
          <c:layoutTarget val="inner"/>
          <c:xMode val="edge"/>
          <c:yMode val="edge"/>
          <c:x val="3.1804298611629762E-2"/>
          <c:y val="0.16242724731265706"/>
          <c:w val="0.78460248496979379"/>
          <c:h val="0.79539745016993579"/>
        </c:manualLayout>
      </c:layout>
      <c:pie3DChart>
        <c:varyColors val="1"/>
        <c:ser>
          <c:idx val="0"/>
          <c:order val="0"/>
          <c:tx>
            <c:strRef>
              <c:f>Sheet1!$B$1</c:f>
              <c:strCache>
                <c:ptCount val="1"/>
                <c:pt idx="0">
                  <c:v>AGE</c:v>
                </c:pt>
              </c:strCache>
            </c:strRef>
          </c:tx>
          <c:explosion val="22"/>
          <c:dPt>
            <c:idx val="0"/>
            <c:explosion val="11"/>
          </c:dPt>
          <c:dPt>
            <c:idx val="1"/>
            <c:explosion val="5"/>
            <c:spPr>
              <a:solidFill>
                <a:srgbClr val="FFFF00"/>
              </a:solidFill>
            </c:spPr>
          </c:dPt>
          <c:dPt>
            <c:idx val="2"/>
            <c:explosion val="6"/>
            <c:spPr>
              <a:solidFill>
                <a:schemeClr val="tx1">
                  <a:lumMod val="75000"/>
                  <a:lumOff val="25000"/>
                </a:schemeClr>
              </a:solidFill>
            </c:spPr>
          </c:dPt>
          <c:dPt>
            <c:idx val="3"/>
            <c:explosion val="7"/>
          </c:dPt>
          <c:dPt>
            <c:idx val="4"/>
            <c:explosion val="8"/>
          </c:dPt>
          <c:cat>
            <c:strRef>
              <c:f>Sheet1!$A$2:$A$6</c:f>
              <c:strCache>
                <c:ptCount val="5"/>
                <c:pt idx="0">
                  <c:v>&lt;20</c:v>
                </c:pt>
                <c:pt idx="1">
                  <c:v>21-40</c:v>
                </c:pt>
                <c:pt idx="2">
                  <c:v>41-60</c:v>
                </c:pt>
                <c:pt idx="3">
                  <c:v>61-80</c:v>
                </c:pt>
                <c:pt idx="4">
                  <c:v>&gt;80</c:v>
                </c:pt>
              </c:strCache>
            </c:strRef>
          </c:cat>
          <c:val>
            <c:numRef>
              <c:f>Sheet1!$B$2:$B$6</c:f>
              <c:numCache>
                <c:formatCode>General</c:formatCode>
                <c:ptCount val="5"/>
                <c:pt idx="0">
                  <c:v>3.03</c:v>
                </c:pt>
                <c:pt idx="1">
                  <c:v>15.370000000000006</c:v>
                </c:pt>
                <c:pt idx="2">
                  <c:v>30.09</c:v>
                </c:pt>
                <c:pt idx="3">
                  <c:v>41.13</c:v>
                </c:pt>
                <c:pt idx="4">
                  <c:v>10.39</c:v>
                </c:pt>
              </c:numCache>
            </c:numRef>
          </c:val>
        </c:ser>
      </c:pie3DChart>
    </c:plotArea>
    <c:legend>
      <c:legendPos val="r"/>
      <c:layout/>
      <c:txPr>
        <a:bodyPr/>
        <a:lstStyle/>
        <a:p>
          <a:pPr>
            <a:defRPr sz="2400" b="1">
              <a:solidFill>
                <a:schemeClr val="bg1"/>
              </a:solidFill>
              <a:cs typeface="+mj-cs"/>
            </a:defRPr>
          </a:pPr>
          <a:endParaRPr lang="th-TH"/>
        </a:p>
      </c:txPr>
    </c:legend>
    <c:plotVisOnly val="1"/>
  </c:chart>
  <c:spPr>
    <a:solidFill>
      <a:schemeClr val="accent2"/>
    </a:solidFill>
    <a:ln w="38100">
      <a:solidFill>
        <a:srgbClr val="FFC000"/>
      </a:solidFill>
    </a:ln>
  </c:spPr>
  <c:txPr>
    <a:bodyPr/>
    <a:lstStyle/>
    <a:p>
      <a:pPr>
        <a:defRPr sz="1800"/>
      </a:pPr>
      <a:endParaRPr lang="th-TH"/>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th-TH"/>
  <c:chart>
    <c:title>
      <c:tx>
        <c:rich>
          <a:bodyPr/>
          <a:lstStyle/>
          <a:p>
            <a:pPr>
              <a:defRPr sz="4800">
                <a:solidFill>
                  <a:schemeClr val="bg1"/>
                </a:solidFill>
              </a:defRPr>
            </a:pPr>
            <a:r>
              <a:rPr lang="en-US" sz="4800" dirty="0" smtClean="0">
                <a:solidFill>
                  <a:schemeClr val="bg1"/>
                </a:solidFill>
              </a:rPr>
              <a:t>SEX</a:t>
            </a:r>
            <a:endParaRPr lang="en-US" sz="4800" dirty="0">
              <a:solidFill>
                <a:schemeClr val="bg1"/>
              </a:solidFill>
            </a:endParaRPr>
          </a:p>
        </c:rich>
      </c:tx>
      <c:layout/>
    </c:title>
    <c:view3D>
      <c:rotX val="30"/>
      <c:perspective val="30"/>
    </c:view3D>
    <c:plotArea>
      <c:layout>
        <c:manualLayout>
          <c:layoutTarget val="inner"/>
          <c:xMode val="edge"/>
          <c:yMode val="edge"/>
          <c:x val="3.3449348539817458E-2"/>
          <c:y val="0.18484494521184891"/>
          <c:w val="0.7949222117082777"/>
          <c:h val="0.77922797672686572"/>
        </c:manualLayout>
      </c:layout>
      <c:pie3DChart>
        <c:varyColors val="1"/>
        <c:ser>
          <c:idx val="0"/>
          <c:order val="0"/>
          <c:tx>
            <c:strRef>
              <c:f>Sheet1!$B$1</c:f>
              <c:strCache>
                <c:ptCount val="1"/>
                <c:pt idx="0">
                  <c:v>Column1</c:v>
                </c:pt>
              </c:strCache>
            </c:strRef>
          </c:tx>
          <c:explosion val="25"/>
          <c:dPt>
            <c:idx val="0"/>
            <c:explosion val="18"/>
            <c:spPr>
              <a:solidFill>
                <a:srgbClr val="FFFF00"/>
              </a:solidFill>
            </c:spPr>
          </c:dPt>
          <c:dPt>
            <c:idx val="1"/>
            <c:explosion val="3"/>
            <c:spPr>
              <a:solidFill>
                <a:srgbClr val="FF0000"/>
              </a:solidFill>
            </c:spPr>
          </c:dPt>
          <c:cat>
            <c:strRef>
              <c:f>Sheet1!$A$2:$A$5</c:f>
              <c:strCache>
                <c:ptCount val="2"/>
                <c:pt idx="0">
                  <c:v>Male</c:v>
                </c:pt>
                <c:pt idx="1">
                  <c:v>Female</c:v>
                </c:pt>
              </c:strCache>
            </c:strRef>
          </c:cat>
          <c:val>
            <c:numRef>
              <c:f>Sheet1!$B$2:$B$5</c:f>
              <c:numCache>
                <c:formatCode>General</c:formatCode>
                <c:ptCount val="4"/>
                <c:pt idx="0">
                  <c:v>54.74</c:v>
                </c:pt>
                <c:pt idx="1">
                  <c:v>45.24</c:v>
                </c:pt>
              </c:numCache>
            </c:numRef>
          </c:val>
        </c:ser>
      </c:pie3DChart>
    </c:plotArea>
    <c:legend>
      <c:legendPos val="r"/>
      <c:legendEntry>
        <c:idx val="2"/>
        <c:delete val="1"/>
      </c:legendEntry>
      <c:legendEntry>
        <c:idx val="3"/>
        <c:delete val="1"/>
      </c:legendEntry>
      <c:layout>
        <c:manualLayout>
          <c:xMode val="edge"/>
          <c:yMode val="edge"/>
          <c:x val="0.79743338703107047"/>
          <c:y val="0.40612303149606299"/>
          <c:w val="0.19006661296892938"/>
          <c:h val="0.37398818897637848"/>
        </c:manualLayout>
      </c:layout>
      <c:txPr>
        <a:bodyPr/>
        <a:lstStyle/>
        <a:p>
          <a:pPr>
            <a:defRPr sz="1400" b="1">
              <a:solidFill>
                <a:schemeClr val="bg1"/>
              </a:solidFill>
            </a:defRPr>
          </a:pPr>
          <a:endParaRPr lang="th-TH"/>
        </a:p>
      </c:txPr>
    </c:legend>
    <c:plotVisOnly val="1"/>
  </c:chart>
  <c:spPr>
    <a:solidFill>
      <a:srgbClr val="002060"/>
    </a:solidFill>
    <a:ln w="38100">
      <a:solidFill>
        <a:srgbClr val="FFC000"/>
      </a:solidFill>
    </a:ln>
  </c:spPr>
  <c:txPr>
    <a:bodyPr/>
    <a:lstStyle/>
    <a:p>
      <a:pPr>
        <a:defRPr sz="1800"/>
      </a:pPr>
      <a:endParaRPr lang="th-TH"/>
    </a:p>
  </c:txPr>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th-TH"/>
  <c:chart>
    <c:autoTitleDeleted val="1"/>
    <c:view3D>
      <c:rotX val="30"/>
      <c:perspective val="30"/>
    </c:view3D>
    <c:plotArea>
      <c:layout>
        <c:manualLayout>
          <c:layoutTarget val="inner"/>
          <c:xMode val="edge"/>
          <c:yMode val="edge"/>
          <c:x val="2.2916666666666672E-2"/>
          <c:y val="4.8015748031496074E-2"/>
          <c:w val="0.84602052413119888"/>
          <c:h val="0.9519841293367165"/>
        </c:manualLayout>
      </c:layout>
      <c:pie3DChart>
        <c:varyColors val="1"/>
        <c:ser>
          <c:idx val="0"/>
          <c:order val="0"/>
          <c:tx>
            <c:strRef>
              <c:f>Sheet1!$B$1</c:f>
              <c:strCache>
                <c:ptCount val="1"/>
                <c:pt idx="0">
                  <c:v>OCCUPATION</c:v>
                </c:pt>
              </c:strCache>
            </c:strRef>
          </c:tx>
          <c:explosion val="25"/>
          <c:dPt>
            <c:idx val="0"/>
            <c:explosion val="16"/>
            <c:spPr>
              <a:solidFill>
                <a:schemeClr val="tx1">
                  <a:lumMod val="65000"/>
                  <a:lumOff val="35000"/>
                </a:schemeClr>
              </a:solidFill>
            </c:spPr>
          </c:dPt>
          <c:dPt>
            <c:idx val="1"/>
            <c:explosion val="0"/>
          </c:dPt>
          <c:cat>
            <c:strRef>
              <c:f>Sheet1!$A$2:$A$5</c:f>
              <c:strCache>
                <c:ptCount val="2"/>
                <c:pt idx="0">
                  <c:v>No Occupation</c:v>
                </c:pt>
                <c:pt idx="1">
                  <c:v>Occupation</c:v>
                </c:pt>
              </c:strCache>
            </c:strRef>
          </c:cat>
          <c:val>
            <c:numRef>
              <c:f>Sheet1!$B$2:$B$5</c:f>
              <c:numCache>
                <c:formatCode>General</c:formatCode>
                <c:ptCount val="4"/>
                <c:pt idx="0">
                  <c:v>82.47</c:v>
                </c:pt>
                <c:pt idx="1">
                  <c:v>17.53</c:v>
                </c:pt>
              </c:numCache>
            </c:numRef>
          </c:val>
        </c:ser>
      </c:pie3DChart>
    </c:plotArea>
    <c:legend>
      <c:legendPos val="r"/>
      <c:legendEntry>
        <c:idx val="2"/>
        <c:delete val="1"/>
      </c:legendEntry>
      <c:legendEntry>
        <c:idx val="3"/>
        <c:delete val="1"/>
      </c:legendEntry>
      <c:layout>
        <c:manualLayout>
          <c:xMode val="edge"/>
          <c:yMode val="edge"/>
          <c:x val="0.2936952815807351"/>
          <c:y val="0.8335445370611908"/>
          <c:w val="0.55791364711753344"/>
          <c:h val="0.16450250776636871"/>
        </c:manualLayout>
      </c:layout>
      <c:txPr>
        <a:bodyPr/>
        <a:lstStyle/>
        <a:p>
          <a:pPr>
            <a:defRPr sz="1400" b="1">
              <a:solidFill>
                <a:schemeClr val="bg1"/>
              </a:solidFill>
            </a:defRPr>
          </a:pPr>
          <a:endParaRPr lang="th-TH"/>
        </a:p>
      </c:txPr>
    </c:legend>
    <c:plotVisOnly val="1"/>
  </c:chart>
  <c:spPr>
    <a:solidFill>
      <a:srgbClr val="0011EA"/>
    </a:solidFill>
    <a:ln w="38100">
      <a:solidFill>
        <a:srgbClr val="00B050"/>
      </a:solidFill>
    </a:ln>
  </c:spPr>
  <c:txPr>
    <a:bodyPr/>
    <a:lstStyle/>
    <a:p>
      <a:pPr>
        <a:defRPr sz="1800"/>
      </a:pPr>
      <a:endParaRPr lang="th-TH"/>
    </a:p>
  </c:txPr>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th-TH"/>
  <c:chart>
    <c:view3D>
      <c:rAngAx val="1"/>
    </c:view3D>
    <c:plotArea>
      <c:layout/>
      <c:bar3DChart>
        <c:barDir val="col"/>
        <c:grouping val="clustered"/>
        <c:ser>
          <c:idx val="0"/>
          <c:order val="0"/>
          <c:tx>
            <c:strRef>
              <c:f>Sheet1!$B$1</c:f>
              <c:strCache>
                <c:ptCount val="1"/>
                <c:pt idx="0">
                  <c:v>Series 1</c:v>
                </c:pt>
              </c:strCache>
            </c:strRef>
          </c:tx>
          <c:spPr>
            <a:solidFill>
              <a:srgbClr val="FFFF00"/>
            </a:solidFill>
          </c:spPr>
          <c:cat>
            <c:strRef>
              <c:f>Sheet1!$A$2:$A$6</c:f>
              <c:strCache>
                <c:ptCount val="5"/>
                <c:pt idx="0">
                  <c:v>&lt;500</c:v>
                </c:pt>
                <c:pt idx="1">
                  <c:v>500-999</c:v>
                </c:pt>
                <c:pt idx="2">
                  <c:v>1000-1499</c:v>
                </c:pt>
                <c:pt idx="3">
                  <c:v>1500-1999</c:v>
                </c:pt>
                <c:pt idx="4">
                  <c:v>&gt;2000</c:v>
                </c:pt>
              </c:strCache>
            </c:strRef>
          </c:cat>
          <c:val>
            <c:numRef>
              <c:f>Sheet1!$B$2:$B$6</c:f>
              <c:numCache>
                <c:formatCode>General</c:formatCode>
                <c:ptCount val="5"/>
                <c:pt idx="0">
                  <c:v>35.71</c:v>
                </c:pt>
                <c:pt idx="1">
                  <c:v>52.81</c:v>
                </c:pt>
                <c:pt idx="2">
                  <c:v>5.63</c:v>
                </c:pt>
                <c:pt idx="3">
                  <c:v>4.1099999999999985</c:v>
                </c:pt>
                <c:pt idx="4">
                  <c:v>1.73</c:v>
                </c:pt>
              </c:numCache>
            </c:numRef>
          </c:val>
        </c:ser>
        <c:ser>
          <c:idx val="1"/>
          <c:order val="1"/>
          <c:tx>
            <c:strRef>
              <c:f>Sheet1!$C$1</c:f>
              <c:strCache>
                <c:ptCount val="1"/>
                <c:pt idx="0">
                  <c:v>Column1</c:v>
                </c:pt>
              </c:strCache>
            </c:strRef>
          </c:tx>
          <c:cat>
            <c:strRef>
              <c:f>Sheet1!$A$2:$A$6</c:f>
              <c:strCache>
                <c:ptCount val="5"/>
                <c:pt idx="0">
                  <c:v>&lt;500</c:v>
                </c:pt>
                <c:pt idx="1">
                  <c:v>500-999</c:v>
                </c:pt>
                <c:pt idx="2">
                  <c:v>1000-1499</c:v>
                </c:pt>
                <c:pt idx="3">
                  <c:v>1500-1999</c:v>
                </c:pt>
                <c:pt idx="4">
                  <c:v>&gt;2000</c:v>
                </c:pt>
              </c:strCache>
            </c:strRef>
          </c:cat>
          <c:val>
            <c:numRef>
              <c:f>Sheet1!$C$2:$C$6</c:f>
              <c:numCache>
                <c:formatCode>General</c:formatCode>
                <c:ptCount val="5"/>
              </c:numCache>
            </c:numRef>
          </c:val>
        </c:ser>
        <c:ser>
          <c:idx val="2"/>
          <c:order val="2"/>
          <c:tx>
            <c:strRef>
              <c:f>Sheet1!$D$1</c:f>
              <c:strCache>
                <c:ptCount val="1"/>
                <c:pt idx="0">
                  <c:v>Series 3</c:v>
                </c:pt>
              </c:strCache>
            </c:strRef>
          </c:tx>
          <c:cat>
            <c:strRef>
              <c:f>Sheet1!$A$2:$A$6</c:f>
              <c:strCache>
                <c:ptCount val="5"/>
                <c:pt idx="0">
                  <c:v>&lt;500</c:v>
                </c:pt>
                <c:pt idx="1">
                  <c:v>500-999</c:v>
                </c:pt>
                <c:pt idx="2">
                  <c:v>1000-1499</c:v>
                </c:pt>
                <c:pt idx="3">
                  <c:v>1500-1999</c:v>
                </c:pt>
                <c:pt idx="4">
                  <c:v>&gt;2000</c:v>
                </c:pt>
              </c:strCache>
            </c:strRef>
          </c:cat>
          <c:val>
            <c:numRef>
              <c:f>Sheet1!$D$2:$D$6</c:f>
              <c:numCache>
                <c:formatCode>General</c:formatCode>
                <c:ptCount val="5"/>
              </c:numCache>
            </c:numRef>
          </c:val>
        </c:ser>
        <c:shape val="cylinder"/>
        <c:axId val="131687168"/>
        <c:axId val="131688704"/>
        <c:axId val="0"/>
      </c:bar3DChart>
      <c:catAx>
        <c:axId val="131687168"/>
        <c:scaling>
          <c:orientation val="minMax"/>
        </c:scaling>
        <c:axPos val="b"/>
        <c:tickLblPos val="nextTo"/>
        <c:spPr>
          <a:solidFill>
            <a:srgbClr val="FF0000"/>
          </a:solidFill>
        </c:spPr>
        <c:txPr>
          <a:bodyPr/>
          <a:lstStyle/>
          <a:p>
            <a:pPr>
              <a:defRPr b="1">
                <a:solidFill>
                  <a:schemeClr val="bg1"/>
                </a:solidFill>
              </a:defRPr>
            </a:pPr>
            <a:endParaRPr lang="th-TH"/>
          </a:p>
        </c:txPr>
        <c:crossAx val="131688704"/>
        <c:crosses val="autoZero"/>
        <c:auto val="1"/>
        <c:lblAlgn val="ctr"/>
        <c:lblOffset val="100"/>
      </c:catAx>
      <c:valAx>
        <c:axId val="131688704"/>
        <c:scaling>
          <c:orientation val="minMax"/>
        </c:scaling>
        <c:axPos val="l"/>
        <c:majorGridlines/>
        <c:numFmt formatCode="General" sourceLinked="1"/>
        <c:tickLblPos val="nextTo"/>
        <c:spPr>
          <a:solidFill>
            <a:srgbClr val="FF0000"/>
          </a:solidFill>
        </c:spPr>
        <c:txPr>
          <a:bodyPr/>
          <a:lstStyle/>
          <a:p>
            <a:pPr>
              <a:defRPr b="1">
                <a:solidFill>
                  <a:schemeClr val="bg1"/>
                </a:solidFill>
              </a:defRPr>
            </a:pPr>
            <a:endParaRPr lang="th-TH"/>
          </a:p>
        </c:txPr>
        <c:crossAx val="131687168"/>
        <c:crosses val="autoZero"/>
        <c:crossBetween val="between"/>
      </c:valAx>
    </c:plotArea>
    <c:plotVisOnly val="1"/>
  </c:chart>
  <c:spPr>
    <a:solidFill>
      <a:srgbClr val="002060"/>
    </a:solidFill>
    <a:ln w="38100">
      <a:solidFill>
        <a:srgbClr val="FF0000"/>
      </a:solidFill>
    </a:ln>
  </c:spPr>
  <c:txPr>
    <a:bodyPr/>
    <a:lstStyle/>
    <a:p>
      <a:pPr>
        <a:defRPr sz="1800"/>
      </a:pPr>
      <a:endParaRPr lang="th-TH"/>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th-TH"/>
  <c:chart>
    <c:title>
      <c:layout/>
      <c:txPr>
        <a:bodyPr/>
        <a:lstStyle/>
        <a:p>
          <a:pPr>
            <a:defRPr>
              <a:solidFill>
                <a:schemeClr val="bg1"/>
              </a:solidFill>
            </a:defRPr>
          </a:pPr>
          <a:endParaRPr lang="th-TH"/>
        </a:p>
      </c:txPr>
    </c:title>
    <c:view3D>
      <c:rotX val="30"/>
      <c:perspective val="30"/>
    </c:view3D>
    <c:plotArea>
      <c:layout>
        <c:manualLayout>
          <c:layoutTarget val="inner"/>
          <c:xMode val="edge"/>
          <c:yMode val="edge"/>
          <c:x val="3.3449348539817438E-2"/>
          <c:y val="0.16354738362404186"/>
          <c:w val="0.62190838948929061"/>
          <c:h val="0.83645261637595825"/>
        </c:manualLayout>
      </c:layout>
      <c:pie3DChart>
        <c:varyColors val="1"/>
        <c:ser>
          <c:idx val="0"/>
          <c:order val="0"/>
          <c:tx>
            <c:strRef>
              <c:f>Sheet1!$B$1</c:f>
              <c:strCache>
                <c:ptCount val="1"/>
                <c:pt idx="0">
                  <c:v>Educations</c:v>
                </c:pt>
              </c:strCache>
            </c:strRef>
          </c:tx>
          <c:explosion val="25"/>
          <c:dPt>
            <c:idx val="1"/>
            <c:spPr>
              <a:solidFill>
                <a:srgbClr val="FFFF00"/>
              </a:solidFill>
            </c:spPr>
          </c:dPt>
          <c:cat>
            <c:strRef>
              <c:f>Sheet1!$A$2:$A$7</c:f>
              <c:strCache>
                <c:ptCount val="6"/>
                <c:pt idx="0">
                  <c:v>No</c:v>
                </c:pt>
                <c:pt idx="1">
                  <c:v>Primary</c:v>
                </c:pt>
                <c:pt idx="2">
                  <c:v>Secondary</c:v>
                </c:pt>
                <c:pt idx="3">
                  <c:v>High school</c:v>
                </c:pt>
                <c:pt idx="4">
                  <c:v>Diploma</c:v>
                </c:pt>
                <c:pt idx="5">
                  <c:v>Bachelor</c:v>
                </c:pt>
              </c:strCache>
            </c:strRef>
          </c:cat>
          <c:val>
            <c:numRef>
              <c:f>Sheet1!$B$2:$B$7</c:f>
              <c:numCache>
                <c:formatCode>General</c:formatCode>
                <c:ptCount val="6"/>
                <c:pt idx="0">
                  <c:v>12.77</c:v>
                </c:pt>
                <c:pt idx="1">
                  <c:v>71.649999999999991</c:v>
                </c:pt>
                <c:pt idx="2">
                  <c:v>7.58</c:v>
                </c:pt>
                <c:pt idx="3">
                  <c:v>7.14</c:v>
                </c:pt>
                <c:pt idx="4">
                  <c:v>0.65000000000000091</c:v>
                </c:pt>
                <c:pt idx="5">
                  <c:v>0.22</c:v>
                </c:pt>
              </c:numCache>
            </c:numRef>
          </c:val>
        </c:ser>
      </c:pie3DChart>
    </c:plotArea>
    <c:legend>
      <c:legendPos val="r"/>
      <c:layout>
        <c:manualLayout>
          <c:xMode val="edge"/>
          <c:yMode val="edge"/>
          <c:x val="0.59135096100433193"/>
          <c:y val="0.20164287301410952"/>
          <c:w val="0.31901874290834753"/>
          <c:h val="0.58741973114098378"/>
        </c:manualLayout>
      </c:layout>
      <c:txPr>
        <a:bodyPr/>
        <a:lstStyle/>
        <a:p>
          <a:pPr>
            <a:defRPr>
              <a:solidFill>
                <a:schemeClr val="bg1"/>
              </a:solidFill>
            </a:defRPr>
          </a:pPr>
          <a:endParaRPr lang="th-TH"/>
        </a:p>
      </c:txPr>
    </c:legend>
    <c:plotVisOnly val="1"/>
  </c:chart>
  <c:spPr>
    <a:solidFill>
      <a:schemeClr val="tx1">
        <a:lumMod val="65000"/>
        <a:lumOff val="35000"/>
      </a:schemeClr>
    </a:solidFill>
    <a:ln w="38100">
      <a:solidFill>
        <a:srgbClr val="FF0000"/>
      </a:solidFill>
    </a:ln>
  </c:spPr>
  <c:txPr>
    <a:bodyPr/>
    <a:lstStyle/>
    <a:p>
      <a:pPr>
        <a:defRPr sz="1800"/>
      </a:pPr>
      <a:endParaRPr lang="th-TH"/>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th-TH"/>
  <c:chart>
    <c:title>
      <c:layout/>
      <c:spPr>
        <a:solidFill>
          <a:srgbClr val="00B050"/>
        </a:solidFill>
      </c:spPr>
      <c:txPr>
        <a:bodyPr/>
        <a:lstStyle/>
        <a:p>
          <a:pPr>
            <a:defRPr>
              <a:solidFill>
                <a:schemeClr val="bg1"/>
              </a:solidFill>
            </a:defRPr>
          </a:pPr>
          <a:endParaRPr lang="th-TH"/>
        </a:p>
      </c:txPr>
    </c:title>
    <c:view3D>
      <c:rotX val="30"/>
      <c:perspective val="30"/>
    </c:view3D>
    <c:plotArea>
      <c:layout>
        <c:manualLayout>
          <c:layoutTarget val="inner"/>
          <c:xMode val="edge"/>
          <c:yMode val="edge"/>
          <c:x val="2.5000000000000001E-2"/>
          <c:y val="7.3015748031496061E-2"/>
          <c:w val="0.5608728659778538"/>
          <c:h val="0.76444608991435936"/>
        </c:manualLayout>
      </c:layout>
      <c:pie3DChart>
        <c:varyColors val="1"/>
        <c:ser>
          <c:idx val="0"/>
          <c:order val="0"/>
          <c:tx>
            <c:strRef>
              <c:f>Sheet1!$B$1</c:f>
              <c:strCache>
                <c:ptCount val="1"/>
                <c:pt idx="0">
                  <c:v>Person who live with PWMDs</c:v>
                </c:pt>
              </c:strCache>
            </c:strRef>
          </c:tx>
          <c:explosion val="23"/>
          <c:dPt>
            <c:idx val="3"/>
            <c:spPr>
              <a:solidFill>
                <a:srgbClr val="FFFF00"/>
              </a:solidFill>
            </c:spPr>
          </c:dPt>
          <c:dPt>
            <c:idx val="4"/>
            <c:spPr>
              <a:solidFill>
                <a:srgbClr val="00B050"/>
              </a:solidFill>
            </c:spPr>
          </c:dPt>
          <c:cat>
            <c:strRef>
              <c:f>Sheet1!$A$2:$A$8</c:f>
              <c:strCache>
                <c:ptCount val="7"/>
                <c:pt idx="0">
                  <c:v>PWMD  is alone</c:v>
                </c:pt>
                <c:pt idx="1">
                  <c:v>Parents</c:v>
                </c:pt>
                <c:pt idx="2">
                  <c:v>Spouse </c:v>
                </c:pt>
                <c:pt idx="3">
                  <c:v>Spouse and familly</c:v>
                </c:pt>
                <c:pt idx="4">
                  <c:v>chlid</c:v>
                </c:pt>
                <c:pt idx="5">
                  <c:v>Spouse and grandchild</c:v>
                </c:pt>
                <c:pt idx="6">
                  <c:v>Other</c:v>
                </c:pt>
              </c:strCache>
            </c:strRef>
          </c:cat>
          <c:val>
            <c:numRef>
              <c:f>Sheet1!$B$2:$B$8</c:f>
              <c:numCache>
                <c:formatCode>0.00</c:formatCode>
                <c:ptCount val="7"/>
                <c:pt idx="0">
                  <c:v>4.7619047619047619</c:v>
                </c:pt>
                <c:pt idx="1">
                  <c:v>18.181818181818219</c:v>
                </c:pt>
                <c:pt idx="2">
                  <c:v>10.822510822510823</c:v>
                </c:pt>
                <c:pt idx="3">
                  <c:v>40.043290043289993</c:v>
                </c:pt>
                <c:pt idx="4">
                  <c:v>17.31601731601733</c:v>
                </c:pt>
                <c:pt idx="5">
                  <c:v>7.3593073593073575</c:v>
                </c:pt>
                <c:pt idx="6">
                  <c:v>1.5151515151515151</c:v>
                </c:pt>
              </c:numCache>
            </c:numRef>
          </c:val>
        </c:ser>
      </c:pie3DChart>
    </c:plotArea>
    <c:legend>
      <c:legendPos val="r"/>
      <c:layout>
        <c:manualLayout>
          <c:xMode val="edge"/>
          <c:yMode val="edge"/>
          <c:x val="0.59460061204202874"/>
          <c:y val="0.15884789396922802"/>
          <c:w val="0.38924168196206294"/>
          <c:h val="0.78124002770377765"/>
        </c:manualLayout>
      </c:layout>
      <c:txPr>
        <a:bodyPr/>
        <a:lstStyle/>
        <a:p>
          <a:pPr>
            <a:defRPr sz="1400" b="1">
              <a:solidFill>
                <a:schemeClr val="bg1"/>
              </a:solidFill>
            </a:defRPr>
          </a:pPr>
          <a:endParaRPr lang="th-TH"/>
        </a:p>
      </c:txPr>
    </c:legend>
    <c:plotVisOnly val="1"/>
  </c:chart>
  <c:spPr>
    <a:solidFill>
      <a:srgbClr val="002060"/>
    </a:solidFill>
    <a:ln w="38100">
      <a:solidFill>
        <a:srgbClr val="FF0000"/>
      </a:solidFill>
    </a:ln>
  </c:spPr>
  <c:txPr>
    <a:bodyPr/>
    <a:lstStyle/>
    <a:p>
      <a:pPr>
        <a:defRPr sz="1800"/>
      </a:pPr>
      <a:endParaRPr lang="th-TH"/>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th-TH"/>
  <c:chart>
    <c:title>
      <c:layout/>
      <c:txPr>
        <a:bodyPr/>
        <a:lstStyle/>
        <a:p>
          <a:pPr>
            <a:defRPr>
              <a:solidFill>
                <a:schemeClr val="bg1"/>
              </a:solidFill>
            </a:defRPr>
          </a:pPr>
          <a:endParaRPr lang="th-TH"/>
        </a:p>
      </c:txPr>
    </c:title>
    <c:view3D>
      <c:rotX val="30"/>
      <c:perspective val="30"/>
    </c:view3D>
    <c:plotArea>
      <c:layout/>
      <c:pie3DChart>
        <c:varyColors val="1"/>
        <c:ser>
          <c:idx val="0"/>
          <c:order val="0"/>
          <c:tx>
            <c:strRef>
              <c:f>Sheet1!$B$1</c:f>
              <c:strCache>
                <c:ptCount val="1"/>
                <c:pt idx="0">
                  <c:v>Health Status</c:v>
                </c:pt>
              </c:strCache>
            </c:strRef>
          </c:tx>
          <c:explosion val="25"/>
          <c:dPt>
            <c:idx val="0"/>
            <c:explosion val="0"/>
            <c:spPr>
              <a:solidFill>
                <a:srgbClr val="FF0000"/>
              </a:solidFill>
            </c:spPr>
          </c:dPt>
          <c:dPt>
            <c:idx val="1"/>
            <c:spPr>
              <a:solidFill>
                <a:srgbClr val="FFFF00"/>
              </a:solidFill>
            </c:spPr>
          </c:dPt>
          <c:dPt>
            <c:idx val="2"/>
            <c:explosion val="16"/>
            <c:spPr>
              <a:solidFill>
                <a:srgbClr val="0070C0"/>
              </a:solidFill>
            </c:spPr>
          </c:dPt>
          <c:cat>
            <c:strRef>
              <c:f>Sheet1!$A$2:$A$5</c:f>
              <c:strCache>
                <c:ptCount val="3"/>
                <c:pt idx="0">
                  <c:v>Hight</c:v>
                </c:pt>
                <c:pt idx="1">
                  <c:v>Moderate</c:v>
                </c:pt>
                <c:pt idx="2">
                  <c:v>Low</c:v>
                </c:pt>
              </c:strCache>
            </c:strRef>
          </c:cat>
          <c:val>
            <c:numRef>
              <c:f>Sheet1!$B$2:$B$5</c:f>
              <c:numCache>
                <c:formatCode>General</c:formatCode>
                <c:ptCount val="4"/>
                <c:pt idx="0">
                  <c:v>40.480000000000004</c:v>
                </c:pt>
                <c:pt idx="1">
                  <c:v>23.59</c:v>
                </c:pt>
                <c:pt idx="2">
                  <c:v>35.93</c:v>
                </c:pt>
              </c:numCache>
            </c:numRef>
          </c:val>
        </c:ser>
      </c:pie3DChart>
    </c:plotArea>
    <c:legend>
      <c:legendPos val="r"/>
      <c:legendEntry>
        <c:idx val="3"/>
        <c:delete val="1"/>
      </c:legendEntry>
      <c:layout>
        <c:manualLayout>
          <c:xMode val="edge"/>
          <c:yMode val="edge"/>
          <c:x val="0.69271402639850188"/>
          <c:y val="0.23611192323659938"/>
          <c:w val="0.29172408262881216"/>
          <c:h val="0.61963144445938911"/>
        </c:manualLayout>
      </c:layout>
      <c:txPr>
        <a:bodyPr/>
        <a:lstStyle/>
        <a:p>
          <a:pPr>
            <a:defRPr>
              <a:solidFill>
                <a:schemeClr val="bg1"/>
              </a:solidFill>
            </a:defRPr>
          </a:pPr>
          <a:endParaRPr lang="th-TH"/>
        </a:p>
      </c:txPr>
    </c:legend>
    <c:plotVisOnly val="1"/>
  </c:chart>
  <c:spPr>
    <a:solidFill>
      <a:srgbClr val="002060"/>
    </a:solidFill>
  </c:spPr>
  <c:txPr>
    <a:bodyPr/>
    <a:lstStyle/>
    <a:p>
      <a:pPr>
        <a:defRPr sz="1800"/>
      </a:pPr>
      <a:endParaRPr lang="th-TH"/>
    </a:p>
  </c:txPr>
  <c:externalData r:id="rId1"/>
  <c:userShapes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th-TH"/>
  <c:chart>
    <c:title>
      <c:tx>
        <c:rich>
          <a:bodyPr/>
          <a:lstStyle/>
          <a:p>
            <a:pPr>
              <a:defRPr sz="1600" b="1">
                <a:solidFill>
                  <a:schemeClr val="bg1"/>
                </a:solidFill>
              </a:defRPr>
            </a:pPr>
            <a:r>
              <a:rPr lang="en-US" sz="1600" b="1" i="0" u="none" strike="noStrike" baseline="0" dirty="0" smtClean="0"/>
              <a:t>Level of Knowledge on health of PWMDs</a:t>
            </a:r>
            <a:endParaRPr lang="en-US" sz="1600" b="1" dirty="0"/>
          </a:p>
        </c:rich>
      </c:tx>
      <c:layout>
        <c:manualLayout>
          <c:xMode val="edge"/>
          <c:yMode val="edge"/>
          <c:x val="7.3136362984757966E-2"/>
          <c:y val="2.5810140336710578E-2"/>
        </c:manualLayout>
      </c:layout>
    </c:title>
    <c:view3D>
      <c:rotX val="30"/>
      <c:perspective val="30"/>
    </c:view3D>
    <c:plotArea>
      <c:layout/>
      <c:pie3DChart>
        <c:varyColors val="1"/>
        <c:ser>
          <c:idx val="0"/>
          <c:order val="0"/>
          <c:tx>
            <c:strRef>
              <c:f>Sheet1!$B$1</c:f>
              <c:strCache>
                <c:ptCount val="1"/>
                <c:pt idx="0">
                  <c:v>Health Status</c:v>
                </c:pt>
              </c:strCache>
            </c:strRef>
          </c:tx>
          <c:explosion val="25"/>
          <c:dPt>
            <c:idx val="0"/>
            <c:explosion val="0"/>
            <c:spPr>
              <a:solidFill>
                <a:srgbClr val="FF0000"/>
              </a:solidFill>
            </c:spPr>
          </c:dPt>
          <c:dPt>
            <c:idx val="1"/>
            <c:spPr>
              <a:solidFill>
                <a:srgbClr val="FFFF00"/>
              </a:solidFill>
            </c:spPr>
          </c:dPt>
          <c:dPt>
            <c:idx val="2"/>
            <c:explosion val="16"/>
            <c:spPr>
              <a:solidFill>
                <a:schemeClr val="bg1"/>
              </a:solidFill>
            </c:spPr>
          </c:dPt>
          <c:cat>
            <c:strRef>
              <c:f>Sheet1!$A$2:$A$5</c:f>
              <c:strCache>
                <c:ptCount val="3"/>
                <c:pt idx="0">
                  <c:v>Hight</c:v>
                </c:pt>
                <c:pt idx="1">
                  <c:v>Moderate</c:v>
                </c:pt>
                <c:pt idx="2">
                  <c:v>Low</c:v>
                </c:pt>
              </c:strCache>
            </c:strRef>
          </c:cat>
          <c:val>
            <c:numRef>
              <c:f>Sheet1!$B$2:$B$5</c:f>
              <c:numCache>
                <c:formatCode>0.00</c:formatCode>
                <c:ptCount val="4"/>
                <c:pt idx="0">
                  <c:v>11.038961038961038</c:v>
                </c:pt>
                <c:pt idx="1">
                  <c:v>15.36796536796537</c:v>
                </c:pt>
                <c:pt idx="2">
                  <c:v>73.593073593073598</c:v>
                </c:pt>
              </c:numCache>
            </c:numRef>
          </c:val>
        </c:ser>
      </c:pie3DChart>
    </c:plotArea>
    <c:legend>
      <c:legendPos val="r"/>
      <c:legendEntry>
        <c:idx val="3"/>
        <c:delete val="1"/>
      </c:legendEntry>
      <c:layout>
        <c:manualLayout>
          <c:xMode val="edge"/>
          <c:yMode val="edge"/>
          <c:x val="0.69271402639850232"/>
          <c:y val="0.23611192323659938"/>
          <c:w val="0.29172408262881228"/>
          <c:h val="0.61963144445938956"/>
        </c:manualLayout>
      </c:layout>
      <c:txPr>
        <a:bodyPr/>
        <a:lstStyle/>
        <a:p>
          <a:pPr>
            <a:defRPr>
              <a:solidFill>
                <a:schemeClr val="bg1"/>
              </a:solidFill>
            </a:defRPr>
          </a:pPr>
          <a:endParaRPr lang="th-TH"/>
        </a:p>
      </c:txPr>
    </c:legend>
    <c:plotVisOnly val="1"/>
  </c:chart>
  <c:spPr>
    <a:solidFill>
      <a:srgbClr val="002060"/>
    </a:solidFill>
  </c:spPr>
  <c:txPr>
    <a:bodyPr/>
    <a:lstStyle/>
    <a:p>
      <a:pPr>
        <a:defRPr sz="1800"/>
      </a:pPr>
      <a:endParaRPr lang="th-TH"/>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drawing1.xml><?xml version="1.0" encoding="utf-8"?>
<c:userShapes xmlns:c="http://schemas.openxmlformats.org/drawingml/2006/chart">
  <cdr:relSizeAnchor xmlns:cdr="http://schemas.openxmlformats.org/drawingml/2006/chartDrawing">
    <cdr:from>
      <cdr:x>0.18033</cdr:x>
      <cdr:y>0.47059</cdr:y>
    </cdr:from>
    <cdr:to>
      <cdr:x>0.34426</cdr:x>
      <cdr:y>0.54902</cdr:y>
    </cdr:to>
    <cdr:sp macro="" textlink="">
      <cdr:nvSpPr>
        <cdr:cNvPr id="2" name="Rectangle 1"/>
        <cdr:cNvSpPr/>
      </cdr:nvSpPr>
      <cdr:spPr>
        <a:xfrm xmlns:a="http://schemas.openxmlformats.org/drawingml/2006/main">
          <a:off x="792088" y="1728192"/>
          <a:ext cx="720080" cy="288032"/>
        </a:xfrm>
        <a:prstGeom xmlns:a="http://schemas.openxmlformats.org/drawingml/2006/main" prst="rect">
          <a:avLst/>
        </a:prstGeom>
        <a:solidFill xmlns:a="http://schemas.openxmlformats.org/drawingml/2006/main">
          <a:schemeClr val="bg1"/>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1600" dirty="0" smtClean="0">
              <a:solidFill>
                <a:srgbClr val="FF0000"/>
              </a:solidFill>
            </a:rPr>
            <a:t>61-80</a:t>
          </a:r>
          <a:endParaRPr lang="th-TH" sz="1600" dirty="0">
            <a:solidFill>
              <a:srgbClr val="FF0000"/>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0.56897</cdr:x>
      <cdr:y>0.44444</cdr:y>
    </cdr:from>
    <cdr:to>
      <cdr:x>0.72414</cdr:x>
      <cdr:y>0.53704</cdr:y>
    </cdr:to>
    <cdr:sp macro="" textlink="">
      <cdr:nvSpPr>
        <cdr:cNvPr id="3" name="Rectangle 2"/>
        <cdr:cNvSpPr/>
      </cdr:nvSpPr>
      <cdr:spPr>
        <a:xfrm xmlns:a="http://schemas.openxmlformats.org/drawingml/2006/main">
          <a:off x="2376264" y="1728192"/>
          <a:ext cx="648072" cy="360040"/>
        </a:xfrm>
        <a:prstGeom xmlns:a="http://schemas.openxmlformats.org/drawingml/2006/main" prst="rect">
          <a:avLst/>
        </a:prstGeom>
        <a:solidFill xmlns:a="http://schemas.openxmlformats.org/drawingml/2006/main">
          <a:schemeClr val="bg1"/>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pPr algn="ctr"/>
          <a:r>
            <a:rPr lang="en-US" sz="1600" dirty="0" smtClean="0">
              <a:solidFill>
                <a:srgbClr val="FF0000"/>
              </a:solidFill>
            </a:rPr>
            <a:t>54.76</a:t>
          </a:r>
          <a:endParaRPr lang="th-TH" sz="1600" dirty="0">
            <a:solidFill>
              <a:srgbClr val="FF0000"/>
            </a:solidFil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0.52459</cdr:x>
      <cdr:y>0.44469</cdr:y>
    </cdr:from>
    <cdr:to>
      <cdr:x>0.68852</cdr:x>
      <cdr:y>0.51584</cdr:y>
    </cdr:to>
    <cdr:sp macro="" textlink="">
      <cdr:nvSpPr>
        <cdr:cNvPr id="2" name="Rectangle 1"/>
        <cdr:cNvSpPr/>
      </cdr:nvSpPr>
      <cdr:spPr>
        <a:xfrm xmlns:a="http://schemas.openxmlformats.org/drawingml/2006/main">
          <a:off x="2304256" y="1800200"/>
          <a:ext cx="720061" cy="288027"/>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2DA2BF">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1600" dirty="0" smtClean="0">
              <a:solidFill>
                <a:srgbClr val="FF0000"/>
              </a:solidFill>
            </a:rPr>
            <a:t>81.39</a:t>
          </a:r>
          <a:endParaRPr lang="th-TH" sz="1600" dirty="0">
            <a:solidFill>
              <a:srgbClr val="FF0000"/>
            </a:solidFill>
          </a:endParaRPr>
        </a:p>
      </cdr:txBody>
    </cdr:sp>
  </cdr:relSizeAnchor>
</c:userShapes>
</file>

<file path=ppt/drawings/drawing4.xml><?xml version="1.0" encoding="utf-8"?>
<c:userShapes xmlns:c="http://schemas.openxmlformats.org/drawingml/2006/chart">
  <cdr:relSizeAnchor xmlns:cdr="http://schemas.openxmlformats.org/drawingml/2006/chartDrawing">
    <cdr:from>
      <cdr:x>0.41118</cdr:x>
      <cdr:y>0.4186</cdr:y>
    </cdr:from>
    <cdr:to>
      <cdr:x>0.55634</cdr:x>
      <cdr:y>0.53489</cdr:y>
    </cdr:to>
    <cdr:sp macro="" textlink="">
      <cdr:nvSpPr>
        <cdr:cNvPr id="2" name="Rectangle 1"/>
        <cdr:cNvSpPr/>
      </cdr:nvSpPr>
      <cdr:spPr>
        <a:xfrm xmlns:a="http://schemas.openxmlformats.org/drawingml/2006/main">
          <a:off x="1835696" y="1296144"/>
          <a:ext cx="648062" cy="360069"/>
        </a:xfrm>
        <a:prstGeom xmlns:a="http://schemas.openxmlformats.org/drawingml/2006/main" prst="rect">
          <a:avLst/>
        </a:prstGeom>
        <a:solidFill xmlns:a="http://schemas.openxmlformats.org/drawingml/2006/main">
          <a:sysClr val="window" lastClr="FFFFFF"/>
        </a:solidFill>
        <a:ln xmlns:a="http://schemas.openxmlformats.org/drawingml/2006/main" w="25400" cap="flat" cmpd="sng" algn="ctr">
          <a:solidFill>
            <a:srgbClr val="2DA2BF">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ysClr val="window" lastClr="FFFFFF"/>
              </a:solidFill>
              <a:latin typeface="Calibri"/>
            </a:defRPr>
          </a:lvl1pPr>
          <a:lvl2pPr marL="457200" indent="0">
            <a:defRPr sz="1100">
              <a:solidFill>
                <a:sysClr val="window" lastClr="FFFFFF"/>
              </a:solidFill>
              <a:latin typeface="Calibri"/>
            </a:defRPr>
          </a:lvl2pPr>
          <a:lvl3pPr marL="914400" indent="0">
            <a:defRPr sz="1100">
              <a:solidFill>
                <a:sysClr val="window" lastClr="FFFFFF"/>
              </a:solidFill>
              <a:latin typeface="Calibri"/>
            </a:defRPr>
          </a:lvl3pPr>
          <a:lvl4pPr marL="1371600" indent="0">
            <a:defRPr sz="1100">
              <a:solidFill>
                <a:sysClr val="window" lastClr="FFFFFF"/>
              </a:solidFill>
              <a:latin typeface="Calibri"/>
            </a:defRPr>
          </a:lvl4pPr>
          <a:lvl5pPr marL="1828800" indent="0">
            <a:defRPr sz="1100">
              <a:solidFill>
                <a:sysClr val="window" lastClr="FFFFFF"/>
              </a:solidFill>
              <a:latin typeface="Calibri"/>
            </a:defRPr>
          </a:lvl5pPr>
          <a:lvl6pPr marL="2286000" indent="0">
            <a:defRPr sz="1100">
              <a:solidFill>
                <a:sysClr val="window" lastClr="FFFFFF"/>
              </a:solidFill>
              <a:latin typeface="Calibri"/>
            </a:defRPr>
          </a:lvl6pPr>
          <a:lvl7pPr marL="2743200" indent="0">
            <a:defRPr sz="1100">
              <a:solidFill>
                <a:sysClr val="window" lastClr="FFFFFF"/>
              </a:solidFill>
              <a:latin typeface="Calibri"/>
            </a:defRPr>
          </a:lvl7pPr>
          <a:lvl8pPr marL="3200400" indent="0">
            <a:defRPr sz="1100">
              <a:solidFill>
                <a:sysClr val="window" lastClr="FFFFFF"/>
              </a:solidFill>
              <a:latin typeface="Calibri"/>
            </a:defRPr>
          </a:lvl8pPr>
          <a:lvl9pPr marL="3657600" indent="0">
            <a:defRPr sz="1100">
              <a:solidFill>
                <a:sysClr val="window" lastClr="FFFFFF"/>
              </a:solidFill>
              <a:latin typeface="Calibri"/>
            </a:defRPr>
          </a:lvl9pPr>
        </a:lstStyle>
        <a:p xmlns:a="http://schemas.openxmlformats.org/drawingml/2006/main">
          <a:pPr algn="ctr"/>
          <a:r>
            <a:rPr lang="en-US" sz="1600" dirty="0" smtClean="0">
              <a:solidFill>
                <a:srgbClr val="FF0000"/>
              </a:solidFill>
            </a:rPr>
            <a:t>40.48</a:t>
          </a:r>
          <a:endParaRPr lang="th-TH" sz="1600" dirty="0">
            <a:solidFill>
              <a:srgbClr val="FF0000"/>
            </a:solidFil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sz="quarter" idx="1"/>
          </p:nvPr>
        </p:nvSpPr>
        <p:spPr>
          <a:xfrm>
            <a:off x="4024313" y="0"/>
            <a:ext cx="3078162" cy="511175"/>
          </a:xfrm>
          <a:prstGeom prst="rect">
            <a:avLst/>
          </a:prstGeom>
        </p:spPr>
        <p:txBody>
          <a:bodyPr vert="horz" lIns="91440" tIns="45720" rIns="91440" bIns="45720" rtlCol="0"/>
          <a:lstStyle>
            <a:lvl1pPr algn="r">
              <a:defRPr sz="1200"/>
            </a:lvl1pPr>
          </a:lstStyle>
          <a:p>
            <a:fld id="{541859E1-0585-443D-A8A6-69AF9404CB5A}" type="datetimeFigureOut">
              <a:rPr lang="th-TH" smtClean="0"/>
              <a:pPr/>
              <a:t>29/07/56</a:t>
            </a:fld>
            <a:endParaRPr lang="th-TH"/>
          </a:p>
        </p:txBody>
      </p:sp>
      <p:sp>
        <p:nvSpPr>
          <p:cNvPr id="4" name="Footer Placeholder 3"/>
          <p:cNvSpPr>
            <a:spLocks noGrp="1"/>
          </p:cNvSpPr>
          <p:nvPr>
            <p:ph type="ftr" sz="quarter" idx="2"/>
          </p:nvPr>
        </p:nvSpPr>
        <p:spPr>
          <a:xfrm>
            <a:off x="0" y="9721850"/>
            <a:ext cx="3078163" cy="511175"/>
          </a:xfrm>
          <a:prstGeom prst="rect">
            <a:avLst/>
          </a:prstGeom>
        </p:spPr>
        <p:txBody>
          <a:bodyPr vert="horz" lIns="91440" tIns="45720" rIns="91440" bIns="45720" rtlCol="0" anchor="b"/>
          <a:lstStyle>
            <a:lvl1pPr algn="l">
              <a:defRPr sz="1200"/>
            </a:lvl1pPr>
          </a:lstStyle>
          <a:p>
            <a:endParaRPr lang="th-TH"/>
          </a:p>
        </p:txBody>
      </p:sp>
      <p:sp>
        <p:nvSpPr>
          <p:cNvPr id="5" name="Slide Number Placeholder 4"/>
          <p:cNvSpPr>
            <a:spLocks noGrp="1"/>
          </p:cNvSpPr>
          <p:nvPr>
            <p:ph type="sldNum" sz="quarter" idx="3"/>
          </p:nvPr>
        </p:nvSpPr>
        <p:spPr>
          <a:xfrm>
            <a:off x="4024313" y="9721850"/>
            <a:ext cx="3078162" cy="511175"/>
          </a:xfrm>
          <a:prstGeom prst="rect">
            <a:avLst/>
          </a:prstGeom>
        </p:spPr>
        <p:txBody>
          <a:bodyPr vert="horz" lIns="91440" tIns="45720" rIns="91440" bIns="45720" rtlCol="0" anchor="b"/>
          <a:lstStyle>
            <a:lvl1pPr algn="r">
              <a:defRPr sz="1200"/>
            </a:lvl1pPr>
          </a:lstStyle>
          <a:p>
            <a:fld id="{915D7866-E3B8-474A-8B23-6C955F511FEB}" type="slidenum">
              <a:rPr lang="th-TH" smtClean="0"/>
              <a:pPr/>
              <a:t>‹#›</a:t>
            </a:fld>
            <a:endParaRPr lang="th-TH"/>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3838AFAC-A2CD-4BE7-AFEE-CD358E2FC52D}" type="datetimeFigureOut">
              <a:rPr lang="th-TH" smtClean="0"/>
              <a:pPr/>
              <a:t>29/07/56</a:t>
            </a:fld>
            <a:endParaRPr lang="th-TH"/>
          </a:p>
        </p:txBody>
      </p:sp>
      <p:sp>
        <p:nvSpPr>
          <p:cNvPr id="4" name="Slide Image Placeholder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C676D80B-62E0-4D87-A499-D63969B62F18}" type="slidenum">
              <a:rPr lang="th-TH" smtClean="0"/>
              <a:pPr/>
              <a:t>‹#›</a:t>
            </a:fld>
            <a:endParaRPr lang="th-T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a:t>
            </a:fld>
            <a:endParaRPr lang="th-TH"/>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They were male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seventy six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and The average age were </a:t>
            </a:r>
            <a:r>
              <a:rPr lang="en-US" sz="1800" kern="1200" dirty="0" err="1" smtClean="0">
                <a:solidFill>
                  <a:schemeClr val="tx1"/>
                </a:solidFill>
                <a:latin typeface="+mn-lt"/>
                <a:ea typeface="+mn-ea"/>
                <a:cs typeface="+mn-cs"/>
              </a:rPr>
              <a:t>fivety</a:t>
            </a:r>
            <a:r>
              <a:rPr lang="en-US" sz="1800" kern="1200" dirty="0" smtClean="0">
                <a:solidFill>
                  <a:schemeClr val="tx1"/>
                </a:solidFill>
                <a:latin typeface="+mn-lt"/>
                <a:ea typeface="+mn-ea"/>
                <a:cs typeface="+mn-cs"/>
              </a:rPr>
              <a:t> four point  fourteen  </a:t>
            </a:r>
            <a:r>
              <a:rPr lang="en-US" sz="1800"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(57.14)</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10</a:t>
            </a:fld>
            <a:endParaRPr lang="th-T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Occupation </a:t>
            </a:r>
            <a:r>
              <a:rPr lang="en-US" sz="1800" b="1"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Eighty one point </a:t>
            </a:r>
            <a:r>
              <a:rPr lang="en-US" sz="1800" b="1" kern="1200" dirty="0" err="1" smtClean="0">
                <a:solidFill>
                  <a:schemeClr val="tx1"/>
                </a:solidFill>
                <a:latin typeface="+mn-lt"/>
                <a:ea typeface="+mn-ea"/>
                <a:cs typeface="+mn-cs"/>
              </a:rPr>
              <a:t>thirtynight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81.39% .were unemployed and Their median monthly income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11</a:t>
            </a:fld>
            <a:endParaRPr lang="th-TH"/>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The most of them have Primary school and lived with spouse and off spring</a:t>
            </a:r>
            <a:r>
              <a:rPr lang="th-TH" sz="1800" kern="1200" dirty="0" smtClean="0">
                <a:solidFill>
                  <a:schemeClr val="tx1"/>
                </a:solidFill>
                <a:latin typeface="+mn-lt"/>
                <a:ea typeface="+mn-ea"/>
                <a:cs typeface="+mn-cs"/>
              </a:rPr>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12</a:t>
            </a:fld>
            <a:endParaRPr lang="th-TH"/>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Most of them has health status </a:t>
            </a:r>
            <a:r>
              <a:rPr lang="th-TH" sz="1800" kern="1200" dirty="0" smtClean="0">
                <a:solidFill>
                  <a:schemeClr val="tx1"/>
                </a:solidFill>
                <a:latin typeface="+mn-lt"/>
                <a:ea typeface="+mn-ea"/>
                <a:cs typeface="+mn-cs"/>
              </a:rPr>
              <a:t>“</a:t>
            </a:r>
            <a:r>
              <a:rPr lang="en-US" sz="1800" kern="1200" dirty="0" err="1" smtClean="0">
                <a:solidFill>
                  <a:schemeClr val="tx1"/>
                </a:solidFill>
                <a:latin typeface="+mn-lt"/>
                <a:ea typeface="+mn-ea"/>
                <a:cs typeface="+mn-cs"/>
              </a:rPr>
              <a:t>Hight</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level  and the level of knowledge on health were low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13</a:t>
            </a:fld>
            <a:endParaRPr lang="th-TH"/>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Age</a:t>
            </a:r>
            <a:r>
              <a:rPr lang="en-US" baseline="0" dirty="0" smtClean="0"/>
              <a:t> was </a:t>
            </a:r>
            <a:r>
              <a:rPr lang="en-US" baseline="0" dirty="0" err="1" smtClean="0"/>
              <a:t>significancely</a:t>
            </a:r>
            <a:r>
              <a:rPr lang="en-US" baseline="0" dirty="0" smtClean="0"/>
              <a:t> associated with access Health promotion   were </a:t>
            </a:r>
            <a:r>
              <a:rPr lang="en-US" baseline="0" dirty="0" err="1" smtClean="0"/>
              <a:t>therteen</a:t>
            </a:r>
            <a:r>
              <a:rPr lang="en-US" baseline="0" dirty="0" smtClean="0"/>
              <a:t> point </a:t>
            </a:r>
            <a:r>
              <a:rPr lang="en-US" baseline="0" dirty="0" err="1" smtClean="0"/>
              <a:t>fourtyone</a:t>
            </a:r>
            <a:r>
              <a:rPr lang="en-US" baseline="0" dirty="0" smtClean="0"/>
              <a:t> times more than reference group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14</a:t>
            </a:fld>
            <a:endParaRPr lang="th-TH"/>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dirty="0" smtClean="0"/>
              <a:t>Occupation was  four</a:t>
            </a:r>
            <a:r>
              <a:rPr lang="en-US" sz="1800" b="1" baseline="0" dirty="0" smtClean="0"/>
              <a:t> point </a:t>
            </a:r>
            <a:r>
              <a:rPr lang="en-US" sz="1800" b="1" baseline="0" dirty="0" err="1" smtClean="0"/>
              <a:t>nighty</a:t>
            </a:r>
            <a:r>
              <a:rPr lang="en-US" sz="1800" b="1" baseline="0" dirty="0" smtClean="0"/>
              <a:t> three   …. Person who live with </a:t>
            </a:r>
            <a:r>
              <a:rPr lang="en-US" sz="1800" b="1" dirty="0" smtClean="0"/>
              <a:t> ….</a:t>
            </a:r>
            <a:r>
              <a:rPr lang="en-US" sz="1800" b="1" baseline="0" dirty="0" smtClean="0"/>
              <a:t> alone were seventeen point </a:t>
            </a:r>
            <a:r>
              <a:rPr lang="en-US" sz="1800" b="1" baseline="0" dirty="0" err="1" smtClean="0"/>
              <a:t>nighty</a:t>
            </a:r>
            <a:r>
              <a:rPr lang="en-US" sz="1800" b="1" baseline="0" dirty="0" smtClean="0"/>
              <a:t> eight </a:t>
            </a:r>
            <a:r>
              <a:rPr lang="en-US" sz="1800" b="1" dirty="0" smtClean="0"/>
              <a:t>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15</a:t>
            </a:fld>
            <a:endParaRPr lang="th-TH"/>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Month Income  about  </a:t>
            </a:r>
            <a:r>
              <a:rPr lang="en-US" b="1" dirty="0" smtClean="0">
                <a:solidFill>
                  <a:srgbClr val="FF0000"/>
                </a:solidFill>
              </a:rPr>
              <a:t>one thousand  to one thousand four </a:t>
            </a:r>
            <a:r>
              <a:rPr lang="en-US" b="1" dirty="0" err="1" smtClean="0">
                <a:solidFill>
                  <a:srgbClr val="FF0000"/>
                </a:solidFill>
              </a:rPr>
              <a:t>hundres</a:t>
            </a:r>
            <a:r>
              <a:rPr lang="en-US" b="1" dirty="0" smtClean="0">
                <a:solidFill>
                  <a:srgbClr val="FF0000"/>
                </a:solidFill>
              </a:rPr>
              <a:t> and health status were five point </a:t>
            </a:r>
            <a:r>
              <a:rPr lang="en-US" b="1" dirty="0" err="1" smtClean="0">
                <a:solidFill>
                  <a:srgbClr val="FF0000"/>
                </a:solidFill>
              </a:rPr>
              <a:t>fivety</a:t>
            </a:r>
            <a:r>
              <a:rPr lang="en-US" b="1" dirty="0" smtClean="0">
                <a:solidFill>
                  <a:srgbClr val="FF0000"/>
                </a:solidFill>
              </a:rPr>
              <a:t> five</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16</a:t>
            </a:fld>
            <a:endParaRPr lang="th-TH"/>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Level of Knowledge low and Number of family more than seven  person</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17</a:t>
            </a:fld>
            <a:endParaRPr lang="th-TH"/>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20</a:t>
            </a:fld>
            <a:endParaRPr lang="th-TH"/>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21</a:t>
            </a:fld>
            <a:endParaRPr lang="th-T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There are more than 1000 million (</a:t>
            </a:r>
            <a:r>
              <a:rPr lang="en-US" b="1" dirty="0" smtClean="0">
                <a:solidFill>
                  <a:srgbClr val="FF0000"/>
                </a:solidFill>
              </a:rPr>
              <a:t>one thousand million </a:t>
            </a:r>
            <a:r>
              <a:rPr lang="en-US" dirty="0" smtClean="0"/>
              <a:t>)</a:t>
            </a:r>
            <a:r>
              <a:rPr lang="en-US" baseline="0" dirty="0" smtClean="0"/>
              <a:t> </a:t>
            </a:r>
            <a:r>
              <a:rPr lang="en-US" sz="1800" kern="1200" dirty="0" smtClean="0">
                <a:solidFill>
                  <a:schemeClr val="tx1"/>
                </a:solidFill>
                <a:latin typeface="+mn-lt"/>
                <a:ea typeface="+mn-ea"/>
                <a:cs typeface="+mn-cs"/>
              </a:rPr>
              <a:t>people with disabilities in the world date from the 1970s(</a:t>
            </a:r>
            <a:r>
              <a:rPr lang="en-US" b="1" dirty="0" smtClean="0"/>
              <a:t>nineteen hundred and seventy</a:t>
            </a:r>
            <a:r>
              <a:rPr lang="en-US" sz="1800" kern="1200" dirty="0" smtClean="0">
                <a:solidFill>
                  <a:schemeClr val="tx1"/>
                </a:solidFill>
                <a:latin typeface="+mn-lt"/>
                <a:ea typeface="+mn-ea"/>
                <a:cs typeface="+mn-cs"/>
              </a:rPr>
              <a:t>)  Thailand had disabled people 1.90 % (</a:t>
            </a:r>
            <a:r>
              <a:rPr lang="en-US" sz="1800" b="1" kern="1200" dirty="0" smtClean="0">
                <a:solidFill>
                  <a:schemeClr val="tx1"/>
                </a:solidFill>
                <a:latin typeface="+mn-lt"/>
                <a:ea typeface="+mn-ea"/>
                <a:cs typeface="+mn-cs"/>
              </a:rPr>
              <a:t>one point </a:t>
            </a:r>
            <a:r>
              <a:rPr lang="en-US" sz="1800" b="1" kern="1200" dirty="0" err="1" smtClean="0">
                <a:solidFill>
                  <a:schemeClr val="tx1"/>
                </a:solidFill>
                <a:latin typeface="+mn-lt"/>
                <a:ea typeface="+mn-ea"/>
                <a:cs typeface="+mn-cs"/>
              </a:rPr>
              <a:t>nighty</a:t>
            </a:r>
            <a:r>
              <a:rPr lang="th-TH" sz="1800" b="1" kern="1200" dirty="0" smtClean="0">
                <a:solidFill>
                  <a:schemeClr val="tx1"/>
                </a:solidFill>
                <a:latin typeface="+mn-lt"/>
                <a:ea typeface="+mn-ea"/>
                <a:cs typeface="+mn-cs"/>
              </a:rPr>
              <a:t> </a:t>
            </a:r>
            <a:r>
              <a:rPr lang="en-US" sz="1800" b="1" kern="120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)in the 2013s. (</a:t>
            </a:r>
            <a:r>
              <a:rPr lang="en-US" sz="1800" b="1" kern="1200" dirty="0" smtClean="0">
                <a:solidFill>
                  <a:schemeClr val="tx1"/>
                </a:solidFill>
                <a:latin typeface="+mn-lt"/>
                <a:ea typeface="+mn-ea"/>
                <a:cs typeface="+mn-cs"/>
              </a:rPr>
              <a:t>two</a:t>
            </a:r>
            <a:r>
              <a:rPr lang="en-US" sz="1800" b="1" kern="1200" baseline="0" dirty="0" smtClean="0">
                <a:solidFill>
                  <a:schemeClr val="tx1"/>
                </a:solidFill>
                <a:latin typeface="+mn-lt"/>
                <a:ea typeface="+mn-ea"/>
                <a:cs typeface="+mn-cs"/>
              </a:rPr>
              <a:t> thousand</a:t>
            </a:r>
            <a:r>
              <a:rPr lang="en-US" b="1" dirty="0" smtClean="0"/>
              <a:t> and thirteen</a:t>
            </a:r>
            <a:r>
              <a:rPr lang="en-US" sz="1800" kern="1200" dirty="0" smtClean="0">
                <a:solidFill>
                  <a:schemeClr val="tx1"/>
                </a:solidFill>
                <a:latin typeface="+mn-lt"/>
                <a:ea typeface="+mn-ea"/>
                <a:cs typeface="+mn-cs"/>
              </a:rPr>
              <a:t>)  The most of them were people with only movement disable in rate 48.20 %.(</a:t>
            </a:r>
            <a:r>
              <a:rPr lang="en-US" sz="1800" b="1" kern="1200" dirty="0" err="1" smtClean="0">
                <a:solidFill>
                  <a:schemeClr val="tx1"/>
                </a:solidFill>
                <a:latin typeface="+mn-lt"/>
                <a:ea typeface="+mn-ea"/>
                <a:cs typeface="+mn-cs"/>
              </a:rPr>
              <a:t>fourtyeightpoint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twenty</a:t>
            </a:r>
            <a:r>
              <a:rPr lang="en-US" sz="1800" b="1" kern="1200" dirty="0" err="1" smtClean="0">
                <a:solidFill>
                  <a:schemeClr val="tx1"/>
                </a:solidFill>
                <a:latin typeface="+mn-lt"/>
                <a:ea typeface="+mn-ea"/>
                <a:cs typeface="+mn-cs"/>
              </a:rPr>
              <a:t>persent</a:t>
            </a:r>
            <a:r>
              <a:rPr lang="en-US" sz="1800" kern="1200" dirty="0" smtClean="0">
                <a:solidFill>
                  <a:schemeClr val="tx1"/>
                </a:solidFill>
                <a:latin typeface="+mn-lt"/>
                <a:ea typeface="+mn-ea"/>
                <a:cs typeface="+mn-cs"/>
              </a:rPr>
              <a:t>) There were disabled people in northeast 1 in 3 of all disabled people in Thailand. The </a:t>
            </a:r>
            <a:r>
              <a:rPr lang="en-US" sz="1800" kern="1200" dirty="0" err="1" smtClean="0">
                <a:solidFill>
                  <a:schemeClr val="tx1"/>
                </a:solidFill>
                <a:latin typeface="+mn-lt"/>
                <a:ea typeface="+mn-ea"/>
                <a:cs typeface="+mn-cs"/>
              </a:rPr>
              <a:t>northeastdisabled</a:t>
            </a:r>
            <a:r>
              <a:rPr lang="en-US" sz="1800" kern="1200" dirty="0" smtClean="0">
                <a:solidFill>
                  <a:schemeClr val="tx1"/>
                </a:solidFill>
                <a:latin typeface="+mn-lt"/>
                <a:ea typeface="+mn-ea"/>
                <a:cs typeface="+mn-cs"/>
              </a:rPr>
              <a:t> people consisted with movement/physical disability more than the other types of disabilities or persons with movement disability (PWMDs).Rates of disability are increasing due to population ageing and increases in chronic health conditions, among other causes.  PWMDs have less access to  Health Promotion. Then </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PWMDs </a:t>
            </a:r>
            <a:r>
              <a:rPr lang="th-TH" sz="1800" kern="1200" dirty="0" smtClean="0">
                <a:solidFill>
                  <a:schemeClr val="tx1"/>
                </a:solidFill>
                <a:latin typeface="+mn-lt"/>
                <a:ea typeface="+mn-ea"/>
                <a:cs typeface="+mn-cs"/>
              </a:rPr>
              <a:t> </a:t>
            </a:r>
            <a:r>
              <a:rPr lang="en-US" sz="1800" kern="1200" dirty="0" smtClean="0">
                <a:solidFill>
                  <a:schemeClr val="tx1"/>
                </a:solidFill>
                <a:latin typeface="+mn-lt"/>
                <a:ea typeface="+mn-ea"/>
                <a:cs typeface="+mn-cs"/>
              </a:rPr>
              <a:t>need to care  all </a:t>
            </a:r>
            <a:r>
              <a:rPr lang="en-US" sz="1800" kern="1200" dirty="0" err="1" smtClean="0">
                <a:solidFill>
                  <a:schemeClr val="tx1"/>
                </a:solidFill>
                <a:latin typeface="+mn-lt"/>
                <a:ea typeface="+mn-ea"/>
                <a:cs typeface="+mn-cs"/>
              </a:rPr>
              <a:t>eliments</a:t>
            </a:r>
            <a:r>
              <a:rPr lang="en-US" sz="1800" kern="1200" dirty="0" smtClean="0">
                <a:solidFill>
                  <a:schemeClr val="tx1"/>
                </a:solidFill>
                <a:latin typeface="+mn-lt"/>
                <a:ea typeface="+mn-ea"/>
                <a:cs typeface="+mn-cs"/>
              </a:rPr>
              <a:t>  Particularly health promotion of PWMDs. To Access to health services and  prevent complications of disability</a:t>
            </a:r>
            <a:endParaRPr lang="th-TH" dirty="0" smtClean="0"/>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2</a:t>
            </a:fld>
            <a:endParaRPr lang="th-TH"/>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sz="1800" kern="1200" dirty="0" smtClean="0">
                <a:solidFill>
                  <a:schemeClr val="tx1"/>
                </a:solidFill>
                <a:latin typeface="+mn-lt"/>
                <a:ea typeface="+mn-ea"/>
                <a:cs typeface="+mn-cs"/>
              </a:rPr>
              <a:t>1.</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To describe situations of accessibility to  health promotion  among persons with movement disability (PWMDs)</a:t>
            </a:r>
          </a:p>
          <a:p>
            <a:pPr lvl="1"/>
            <a:r>
              <a:rPr lang="en-US" sz="1800" kern="1200" dirty="0" smtClean="0">
                <a:solidFill>
                  <a:schemeClr val="tx1"/>
                </a:solidFill>
                <a:latin typeface="+mn-lt"/>
                <a:ea typeface="+mn-ea"/>
                <a:cs typeface="+mn-cs"/>
              </a:rPr>
              <a:t> 2.  To  examine   factors influencing  accessibility  to health promotion  among persons with movement disability (PWMDs) </a:t>
            </a:r>
            <a:endParaRPr lang="th-TH" sz="1800"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3</a:t>
            </a:fld>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A cross sectional analytical study</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4</a:t>
            </a:fld>
            <a:endParaRPr lang="th-TH"/>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1" kern="1200" dirty="0" smtClean="0">
                <a:solidFill>
                  <a:schemeClr val="tx1"/>
                </a:solidFill>
                <a:latin typeface="+mn-lt"/>
                <a:ea typeface="+mn-ea"/>
                <a:cs typeface="+mn-cs"/>
              </a:rPr>
              <a:t> Dependent variables: </a:t>
            </a:r>
            <a:r>
              <a:rPr lang="en-US" sz="1800" kern="1200" dirty="0" smtClean="0">
                <a:solidFill>
                  <a:schemeClr val="tx1"/>
                </a:solidFill>
                <a:latin typeface="+mn-lt"/>
                <a:ea typeface="+mn-ea"/>
                <a:cs typeface="+mn-cs"/>
              </a:rPr>
              <a:t>The dependent variables were</a:t>
            </a:r>
            <a:r>
              <a:rPr lang="en-US" sz="1800" kern="1200" baseline="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Access to health care</a:t>
            </a:r>
            <a:r>
              <a:rPr lang="en-US" sz="1800" kern="1200" dirty="0" smtClean="0">
                <a:solidFill>
                  <a:schemeClr val="tx1"/>
                </a:solidFill>
                <a:latin typeface="+mn-lt"/>
                <a:ea typeface="+mn-ea"/>
                <a:cs typeface="+mn-cs"/>
              </a:rPr>
              <a:t> </a:t>
            </a:r>
            <a:r>
              <a:rPr lang="en-US" sz="1800" b="1" kern="1200" dirty="0" smtClean="0">
                <a:solidFill>
                  <a:schemeClr val="tx1"/>
                </a:solidFill>
                <a:latin typeface="+mn-lt"/>
                <a:ea typeface="+mn-ea"/>
                <a:cs typeface="+mn-cs"/>
              </a:rPr>
              <a:t> : </a:t>
            </a:r>
            <a:r>
              <a:rPr lang="en-US" sz="1800" kern="1200" dirty="0" smtClean="0">
                <a:solidFill>
                  <a:schemeClr val="tx1"/>
                </a:solidFill>
                <a:latin typeface="+mn-lt"/>
                <a:ea typeface="+mn-ea"/>
                <a:cs typeface="+mn-cs"/>
              </a:rPr>
              <a:t>Health promotion   accessibility</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5</a:t>
            </a:fld>
            <a:endParaRPr lang="th-T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fontAlgn="t"/>
            <a:r>
              <a:rPr lang="en-US" sz="1800" b="1" kern="1200" dirty="0" smtClean="0">
                <a:solidFill>
                  <a:schemeClr val="tx1"/>
                </a:solidFill>
                <a:latin typeface="+mn-lt"/>
                <a:ea typeface="+mn-ea"/>
                <a:cs typeface="+mn-cs"/>
              </a:rPr>
              <a:t>Independent variables</a:t>
            </a:r>
            <a:r>
              <a:rPr lang="en-US" sz="1800" kern="1200" dirty="0" smtClean="0">
                <a:solidFill>
                  <a:schemeClr val="tx1"/>
                </a:solidFill>
                <a:latin typeface="+mn-lt"/>
                <a:ea typeface="+mn-ea"/>
                <a:cs typeface="+mn-cs"/>
              </a:rPr>
              <a:t> (Factors of interest): The independent variables were:</a:t>
            </a:r>
          </a:p>
          <a:p>
            <a:pPr lvl="0"/>
            <a:r>
              <a:rPr lang="en-US" sz="1800" kern="1200" dirty="0" smtClean="0">
                <a:solidFill>
                  <a:schemeClr val="tx1"/>
                </a:solidFill>
                <a:latin typeface="+mn-lt"/>
                <a:ea typeface="+mn-ea"/>
                <a:cs typeface="+mn-cs"/>
              </a:rPr>
              <a:t>1.Sex(</a:t>
            </a:r>
            <a:r>
              <a:rPr lang="en-US" sz="1800" kern="1200" dirty="0" err="1" smtClean="0">
                <a:solidFill>
                  <a:schemeClr val="tx1"/>
                </a:solidFill>
                <a:latin typeface="+mn-lt"/>
                <a:ea typeface="+mn-ea"/>
                <a:cs typeface="+mn-cs"/>
              </a:rPr>
              <a:t>male,Female</a:t>
            </a:r>
            <a:r>
              <a:rPr lang="en-US" sz="1800" kern="1200" dirty="0" smtClean="0">
                <a:solidFill>
                  <a:schemeClr val="tx1"/>
                </a:solidFill>
                <a:latin typeface="+mn-lt"/>
                <a:ea typeface="+mn-ea"/>
                <a:cs typeface="+mn-cs"/>
              </a:rPr>
              <a:t>)  2Age of PWMDs 3Educational attainment 4.Occupation</a:t>
            </a:r>
            <a:r>
              <a:rPr lang="en-US" sz="1800" kern="1200" baseline="0" dirty="0" smtClean="0">
                <a:solidFill>
                  <a:schemeClr val="tx1"/>
                </a:solidFill>
                <a:latin typeface="+mn-lt"/>
                <a:ea typeface="+mn-ea"/>
                <a:cs typeface="+mn-cs"/>
              </a:rPr>
              <a:t> 5. </a:t>
            </a:r>
            <a:r>
              <a:rPr lang="en-US" sz="1800" kern="1200" dirty="0" smtClean="0">
                <a:solidFill>
                  <a:schemeClr val="tx1"/>
                </a:solidFill>
                <a:latin typeface="+mn-lt"/>
                <a:ea typeface="+mn-ea"/>
                <a:cs typeface="+mn-cs"/>
              </a:rPr>
              <a:t>Monthly income 6.Person who PWMDs live with  7.Health status</a:t>
            </a:r>
          </a:p>
          <a:p>
            <a:pPr lvl="0"/>
            <a:r>
              <a:rPr lang="en-US" sz="1800" kern="1200" dirty="0" smtClean="0">
                <a:solidFill>
                  <a:schemeClr val="tx1"/>
                </a:solidFill>
                <a:latin typeface="+mn-lt"/>
                <a:ea typeface="+mn-ea"/>
                <a:cs typeface="+mn-cs"/>
              </a:rPr>
              <a:t>8.Level of Knowledge 9.Number of Family's member 10.Distance from home to the main health care unit 11.Awareness  Policy  on access to Health promotion   12.Awareness  benefit and  right on access to Health promotion      </a:t>
            </a:r>
          </a:p>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6</a:t>
            </a:fld>
            <a:endParaRPr lang="th-TH"/>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7</a:t>
            </a:fld>
            <a:endParaRPr lang="th-T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3">
              <a:buFont typeface="Arial" pitchFamily="34" charset="0"/>
              <a:buNone/>
            </a:pPr>
            <a:r>
              <a:rPr lang="en-US" sz="1800" kern="1200" dirty="0" smtClean="0">
                <a:solidFill>
                  <a:schemeClr val="tx1"/>
                </a:solidFill>
                <a:latin typeface="+mn-lt"/>
                <a:ea typeface="+mn-ea"/>
                <a:cs typeface="+mn-cs"/>
              </a:rPr>
              <a:t>Inferential statistic were applied to test the influenced of factors on health promotion  of movement disable people using multiple linear </a:t>
            </a:r>
            <a:r>
              <a:rPr lang="en-US" sz="1800" kern="1200" dirty="0" err="1" smtClean="0">
                <a:solidFill>
                  <a:schemeClr val="tx1"/>
                </a:solidFill>
                <a:latin typeface="+mn-lt"/>
                <a:ea typeface="+mn-ea"/>
                <a:cs typeface="+mn-cs"/>
              </a:rPr>
              <a:t>regresstion</a:t>
            </a:r>
            <a:r>
              <a:rPr lang="en-US" sz="1800" kern="1200" dirty="0" smtClean="0">
                <a:solidFill>
                  <a:schemeClr val="tx1"/>
                </a:solidFill>
                <a:latin typeface="+mn-lt"/>
                <a:ea typeface="+mn-ea"/>
                <a:cs typeface="+mn-cs"/>
              </a:rPr>
              <a:t> analysis considering  the mean different  with  (</a:t>
            </a:r>
            <a:r>
              <a:rPr lang="en-US" sz="1800" b="1" kern="1200" dirty="0" err="1" smtClean="0">
                <a:solidFill>
                  <a:schemeClr val="tx1"/>
                </a:solidFill>
                <a:latin typeface="+mn-lt"/>
                <a:ea typeface="+mn-ea"/>
                <a:cs typeface="+mn-cs"/>
              </a:rPr>
              <a:t>nighty</a:t>
            </a:r>
            <a:r>
              <a:rPr lang="en-US" sz="1800" b="1" kern="1200" dirty="0" smtClean="0">
                <a:solidFill>
                  <a:schemeClr val="tx1"/>
                </a:solidFill>
                <a:latin typeface="+mn-lt"/>
                <a:ea typeface="+mn-ea"/>
                <a:cs typeface="+mn-cs"/>
              </a:rPr>
              <a:t> five </a:t>
            </a:r>
            <a:r>
              <a:rPr lang="en-US" sz="1800" b="1" kern="1200" dirty="0" err="1" smtClean="0">
                <a:solidFill>
                  <a:schemeClr val="tx1"/>
                </a:solidFill>
                <a:latin typeface="+mn-lt"/>
                <a:ea typeface="+mn-ea"/>
                <a:cs typeface="+mn-cs"/>
              </a:rPr>
              <a:t>persent</a:t>
            </a:r>
            <a:r>
              <a:rPr lang="en-US" sz="1800" b="1" kern="1200" baseline="0" dirty="0" smtClean="0">
                <a:solidFill>
                  <a:schemeClr val="tx1"/>
                </a:solidFill>
                <a:latin typeface="+mn-lt"/>
                <a:ea typeface="+mn-ea"/>
                <a:cs typeface="+mn-cs"/>
              </a:rPr>
              <a:t> </a:t>
            </a:r>
            <a:r>
              <a:rPr lang="en-US" sz="1800" b="1" kern="1200" baseline="0" dirty="0" err="1" smtClean="0">
                <a:solidFill>
                  <a:schemeClr val="tx1"/>
                </a:solidFill>
                <a:latin typeface="+mn-lt"/>
                <a:ea typeface="+mn-ea"/>
                <a:cs typeface="+mn-cs"/>
              </a:rPr>
              <a:t>conferdent</a:t>
            </a:r>
            <a:r>
              <a:rPr lang="en-US" sz="1800" b="1" kern="1200" baseline="0" dirty="0" smtClean="0">
                <a:solidFill>
                  <a:schemeClr val="tx1"/>
                </a:solidFill>
                <a:latin typeface="+mn-lt"/>
                <a:ea typeface="+mn-ea"/>
                <a:cs typeface="+mn-cs"/>
              </a:rPr>
              <a:t> Interval </a:t>
            </a:r>
            <a:r>
              <a:rPr lang="en-US" sz="1800" kern="1200" dirty="0" smtClean="0">
                <a:solidFill>
                  <a:schemeClr val="tx1"/>
                </a:solidFill>
                <a:latin typeface="+mn-lt"/>
                <a:ea typeface="+mn-ea"/>
                <a:cs typeface="+mn-cs"/>
              </a:rPr>
              <a:t>)95% CI. </a:t>
            </a:r>
            <a:endParaRPr lang="en-US" sz="2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676D80B-62E0-4D87-A499-D63969B62F18}" type="slidenum">
              <a:rPr lang="th-TH" smtClean="0"/>
              <a:pPr/>
              <a:t>8</a:t>
            </a:fld>
            <a:endParaRPr lang="th-T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dirty="0" smtClean="0">
                <a:solidFill>
                  <a:schemeClr val="tx1"/>
                </a:solidFill>
                <a:latin typeface="+mn-lt"/>
                <a:ea typeface="+mn-ea"/>
                <a:cs typeface="+mn-cs"/>
              </a:rPr>
              <a:t>A total of There were (</a:t>
            </a:r>
            <a:r>
              <a:rPr lang="en-US" sz="1800" b="1" kern="1200" dirty="0" smtClean="0">
                <a:solidFill>
                  <a:schemeClr val="tx1"/>
                </a:solidFill>
                <a:latin typeface="+mn-lt"/>
                <a:ea typeface="+mn-ea"/>
                <a:cs typeface="+mn-cs"/>
              </a:rPr>
              <a:t>about around two</a:t>
            </a:r>
            <a:r>
              <a:rPr lang="en-US" b="1" dirty="0" smtClean="0"/>
              <a:t> hundred and twenty thousand</a:t>
            </a:r>
            <a:r>
              <a:rPr lang="en-US" sz="1800" b="1" kern="1200" dirty="0" smtClean="0">
                <a:solidFill>
                  <a:schemeClr val="tx1"/>
                </a:solidFill>
                <a:latin typeface="+mn-lt"/>
                <a:ea typeface="+mn-ea"/>
                <a:cs typeface="+mn-cs"/>
              </a:rPr>
              <a:t>)228,595  </a:t>
            </a:r>
            <a:r>
              <a:rPr lang="en-US" sz="1800" kern="1200" dirty="0" smtClean="0">
                <a:solidFill>
                  <a:schemeClr val="tx1"/>
                </a:solidFill>
                <a:latin typeface="+mn-lt"/>
                <a:ea typeface="+mn-ea"/>
                <a:cs typeface="+mn-cs"/>
              </a:rPr>
              <a:t>persons with </a:t>
            </a:r>
            <a:r>
              <a:rPr lang="en-GB" sz="1800" kern="1200" dirty="0" smtClean="0">
                <a:solidFill>
                  <a:schemeClr val="tx1"/>
                </a:solidFill>
                <a:latin typeface="+mn-lt"/>
                <a:ea typeface="+mn-ea"/>
                <a:cs typeface="+mn-cs"/>
              </a:rPr>
              <a:t>movement disability </a:t>
            </a:r>
            <a:r>
              <a:rPr lang="en-US" sz="1800" kern="1200" dirty="0" smtClean="0">
                <a:solidFill>
                  <a:schemeClr val="tx1"/>
                </a:solidFill>
                <a:latin typeface="+mn-lt"/>
                <a:ea typeface="+mn-ea"/>
                <a:cs typeface="+mn-cs"/>
              </a:rPr>
              <a:t>(PWMDs) who enrolled by National office for empowerment of persons with disability in (</a:t>
            </a:r>
            <a:r>
              <a:rPr lang="en-US" sz="1800" b="1" kern="1200" dirty="0" smtClean="0">
                <a:solidFill>
                  <a:schemeClr val="tx1"/>
                </a:solidFill>
                <a:latin typeface="+mn-lt"/>
                <a:ea typeface="+mn-ea"/>
                <a:cs typeface="+mn-cs"/>
              </a:rPr>
              <a:t>two</a:t>
            </a:r>
            <a:r>
              <a:rPr lang="en-US" sz="1800" b="1" kern="1200" baseline="0" dirty="0" smtClean="0">
                <a:solidFill>
                  <a:schemeClr val="tx1"/>
                </a:solidFill>
                <a:latin typeface="+mn-lt"/>
                <a:ea typeface="+mn-ea"/>
                <a:cs typeface="+mn-cs"/>
              </a:rPr>
              <a:t> thousand</a:t>
            </a:r>
            <a:r>
              <a:rPr lang="en-US" b="1" dirty="0" smtClean="0"/>
              <a:t> and thirteen)</a:t>
            </a:r>
            <a:r>
              <a:rPr lang="en-US" sz="1800" kern="1200" dirty="0" smtClean="0">
                <a:solidFill>
                  <a:schemeClr val="tx1"/>
                </a:solidFill>
                <a:latin typeface="+mn-lt"/>
                <a:ea typeface="+mn-ea"/>
                <a:cs typeface="+mn-cs"/>
              </a:rPr>
              <a:t>2013  from  </a:t>
            </a:r>
            <a:r>
              <a:rPr lang="en-US" sz="1800" b="1" kern="1200" dirty="0" smtClean="0">
                <a:solidFill>
                  <a:schemeClr val="tx1"/>
                </a:solidFill>
                <a:latin typeface="+mn-lt"/>
                <a:ea typeface="+mn-ea"/>
                <a:cs typeface="+mn-cs"/>
              </a:rPr>
              <a:t>Five</a:t>
            </a:r>
            <a:r>
              <a:rPr lang="en-US" sz="1800" kern="1200" baseline="0" dirty="0" smtClean="0">
                <a:solidFill>
                  <a:schemeClr val="tx1"/>
                </a:solidFill>
                <a:latin typeface="+mn-lt"/>
                <a:ea typeface="+mn-ea"/>
                <a:cs typeface="+mn-cs"/>
              </a:rPr>
              <a:t> </a:t>
            </a:r>
            <a:r>
              <a:rPr lang="en-US" sz="1800" kern="1200" dirty="0" smtClean="0">
                <a:solidFill>
                  <a:schemeClr val="tx1"/>
                </a:solidFill>
                <a:latin typeface="+mn-lt"/>
                <a:ea typeface="+mn-ea"/>
                <a:cs typeface="+mn-cs"/>
              </a:rPr>
              <a:t>5 provinces of the Northeast of Thailand were multistage randomly selected  proportional to size of to PWMDS population of those provinces to join the study </a:t>
            </a:r>
            <a:endParaRPr lang="th-TH" dirty="0"/>
          </a:p>
        </p:txBody>
      </p:sp>
      <p:sp>
        <p:nvSpPr>
          <p:cNvPr id="4" name="Slide Number Placeholder 3"/>
          <p:cNvSpPr>
            <a:spLocks noGrp="1"/>
          </p:cNvSpPr>
          <p:nvPr>
            <p:ph type="sldNum" sz="quarter" idx="10"/>
          </p:nvPr>
        </p:nvSpPr>
        <p:spPr/>
        <p:txBody>
          <a:bodyPr/>
          <a:lstStyle/>
          <a:p>
            <a:fld id="{C676D80B-62E0-4D87-A499-D63969B62F18}" type="slidenum">
              <a:rPr lang="th-TH" smtClean="0"/>
              <a:pPr/>
              <a:t>9</a:t>
            </a:fld>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h-T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h-TH"/>
          </a:p>
        </p:txBody>
      </p:sp>
      <p:sp>
        <p:nvSpPr>
          <p:cNvPr id="4" name="Date Placeholder 3"/>
          <p:cNvSpPr>
            <a:spLocks noGrp="1"/>
          </p:cNvSpPr>
          <p:nvPr>
            <p:ph type="dt" sz="half" idx="10"/>
          </p:nvPr>
        </p:nvSpPr>
        <p:spPr/>
        <p:txBody>
          <a:bodyPr/>
          <a:lstStyle/>
          <a:p>
            <a:fld id="{EB999449-5DAE-4669-95B9-D3A0290DEF82}" type="datetimeFigureOut">
              <a:rPr lang="th-TH" smtClean="0"/>
              <a:pPr/>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EB999449-5DAE-4669-95B9-D3A0290DEF82}" type="datetimeFigureOut">
              <a:rPr lang="th-TH" smtClean="0"/>
              <a:pPr/>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EB999449-5DAE-4669-95B9-D3A0290DEF82}" type="datetimeFigureOut">
              <a:rPr lang="th-TH" smtClean="0"/>
              <a:pPr/>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th-TH"/>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r>
              <a:rPr lang="en-US"/>
              <a:t>gen1</a:t>
            </a:r>
            <a:endParaRPr lang="th-TH"/>
          </a:p>
        </p:txBody>
      </p:sp>
      <p:sp>
        <p:nvSpPr>
          <p:cNvPr id="5" name="Slide Number Placeholder 4"/>
          <p:cNvSpPr>
            <a:spLocks noGrp="1"/>
          </p:cNvSpPr>
          <p:nvPr>
            <p:ph type="sldNum" sz="quarter" idx="12"/>
          </p:nvPr>
        </p:nvSpPr>
        <p:spPr>
          <a:xfrm>
            <a:off x="7209692" y="6296025"/>
            <a:ext cx="1905000" cy="457200"/>
          </a:xfrm>
        </p:spPr>
        <p:txBody>
          <a:bodyPr/>
          <a:lstStyle>
            <a:lvl1pPr>
              <a:defRPr/>
            </a:lvl1pPr>
          </a:lstStyle>
          <a:p>
            <a:fld id="{CA167FDE-B2A1-4D6A-95B9-FBF228263117}" type="slidenum">
              <a:rPr lang="en-US"/>
              <a:pPr/>
              <a:t>‹#›</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p>
            <a:fld id="{EB999449-5DAE-4669-95B9-D3A0290DEF82}" type="datetimeFigureOut">
              <a:rPr lang="th-TH" smtClean="0"/>
              <a:pPr/>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999449-5DAE-4669-95B9-D3A0290DEF82}" type="datetimeFigureOut">
              <a:rPr lang="th-TH" smtClean="0"/>
              <a:pPr/>
              <a:t>29/07/56</a:t>
            </a:fld>
            <a:endParaRPr lang="th-TH"/>
          </a:p>
        </p:txBody>
      </p:sp>
      <p:sp>
        <p:nvSpPr>
          <p:cNvPr id="5" name="Footer Placeholder 4"/>
          <p:cNvSpPr>
            <a:spLocks noGrp="1"/>
          </p:cNvSpPr>
          <p:nvPr>
            <p:ph type="ftr" sz="quarter" idx="11"/>
          </p:nvPr>
        </p:nvSpPr>
        <p:spPr/>
        <p:txBody>
          <a:bodyPr/>
          <a:lstStyle/>
          <a:p>
            <a:endParaRPr lang="th-TH"/>
          </a:p>
        </p:txBody>
      </p:sp>
      <p:sp>
        <p:nvSpPr>
          <p:cNvPr id="6" name="Slide Number Placeholder 5"/>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p>
            <a:fld id="{EB999449-5DAE-4669-95B9-D3A0290DEF82}" type="datetimeFigureOut">
              <a:rPr lang="th-TH" smtClean="0"/>
              <a:pPr/>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p>
            <a:fld id="{EB999449-5DAE-4669-95B9-D3A0290DEF82}" type="datetimeFigureOut">
              <a:rPr lang="th-TH" smtClean="0"/>
              <a:pPr/>
              <a:t>29/07/56</a:t>
            </a:fld>
            <a:endParaRPr lang="th-TH"/>
          </a:p>
        </p:txBody>
      </p:sp>
      <p:sp>
        <p:nvSpPr>
          <p:cNvPr id="8" name="Footer Placeholder 7"/>
          <p:cNvSpPr>
            <a:spLocks noGrp="1"/>
          </p:cNvSpPr>
          <p:nvPr>
            <p:ph type="ftr" sz="quarter" idx="11"/>
          </p:nvPr>
        </p:nvSpPr>
        <p:spPr/>
        <p:txBody>
          <a:bodyPr/>
          <a:lstStyle/>
          <a:p>
            <a:endParaRPr lang="th-TH"/>
          </a:p>
        </p:txBody>
      </p:sp>
      <p:sp>
        <p:nvSpPr>
          <p:cNvPr id="9" name="Slide Number Placeholder 8"/>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p>
            <a:fld id="{EB999449-5DAE-4669-95B9-D3A0290DEF82}" type="datetimeFigureOut">
              <a:rPr lang="th-TH" smtClean="0"/>
              <a:pPr/>
              <a:t>29/07/56</a:t>
            </a:fld>
            <a:endParaRPr lang="th-TH"/>
          </a:p>
        </p:txBody>
      </p:sp>
      <p:sp>
        <p:nvSpPr>
          <p:cNvPr id="4" name="Footer Placeholder 3"/>
          <p:cNvSpPr>
            <a:spLocks noGrp="1"/>
          </p:cNvSpPr>
          <p:nvPr>
            <p:ph type="ftr" sz="quarter" idx="11"/>
          </p:nvPr>
        </p:nvSpPr>
        <p:spPr/>
        <p:txBody>
          <a:bodyPr/>
          <a:lstStyle/>
          <a:p>
            <a:endParaRPr lang="th-TH"/>
          </a:p>
        </p:txBody>
      </p:sp>
      <p:sp>
        <p:nvSpPr>
          <p:cNvPr id="5" name="Slide Number Placeholder 4"/>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999449-5DAE-4669-95B9-D3A0290DEF82}" type="datetimeFigureOut">
              <a:rPr lang="th-TH" smtClean="0"/>
              <a:pPr/>
              <a:t>29/07/56</a:t>
            </a:fld>
            <a:endParaRPr lang="th-TH"/>
          </a:p>
        </p:txBody>
      </p:sp>
      <p:sp>
        <p:nvSpPr>
          <p:cNvPr id="3" name="Footer Placeholder 2"/>
          <p:cNvSpPr>
            <a:spLocks noGrp="1"/>
          </p:cNvSpPr>
          <p:nvPr>
            <p:ph type="ftr" sz="quarter" idx="11"/>
          </p:nvPr>
        </p:nvSpPr>
        <p:spPr/>
        <p:txBody>
          <a:bodyPr/>
          <a:lstStyle/>
          <a:p>
            <a:endParaRPr lang="th-TH"/>
          </a:p>
        </p:txBody>
      </p:sp>
      <p:sp>
        <p:nvSpPr>
          <p:cNvPr id="4" name="Slide Number Placeholder 3"/>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99449-5DAE-4669-95B9-D3A0290DEF82}" type="datetimeFigureOut">
              <a:rPr lang="th-TH" smtClean="0"/>
              <a:pPr/>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999449-5DAE-4669-95B9-D3A0290DEF82}" type="datetimeFigureOut">
              <a:rPr lang="th-TH" smtClean="0"/>
              <a:pPr/>
              <a:t>29/07/56</a:t>
            </a:fld>
            <a:endParaRPr lang="th-TH"/>
          </a:p>
        </p:txBody>
      </p:sp>
      <p:sp>
        <p:nvSpPr>
          <p:cNvPr id="6" name="Footer Placeholder 5"/>
          <p:cNvSpPr>
            <a:spLocks noGrp="1"/>
          </p:cNvSpPr>
          <p:nvPr>
            <p:ph type="ftr" sz="quarter" idx="11"/>
          </p:nvPr>
        </p:nvSpPr>
        <p:spPr/>
        <p:txBody>
          <a:bodyPr/>
          <a:lstStyle/>
          <a:p>
            <a:endParaRPr lang="th-TH"/>
          </a:p>
        </p:txBody>
      </p:sp>
      <p:sp>
        <p:nvSpPr>
          <p:cNvPr id="7" name="Slide Number Placeholder 6"/>
          <p:cNvSpPr>
            <a:spLocks noGrp="1"/>
          </p:cNvSpPr>
          <p:nvPr>
            <p:ph type="sldNum" sz="quarter" idx="12"/>
          </p:nvPr>
        </p:nvSpPr>
        <p:spPr/>
        <p:txBody>
          <a:bodyPr/>
          <a:lstStyle/>
          <a:p>
            <a:fld id="{C0D5F690-4D43-4E78-BA08-C256B24DF90F}" type="slidenum">
              <a:rPr lang="th-TH" smtClean="0"/>
              <a:pPr/>
              <a:t>‹#›</a:t>
            </a:fld>
            <a:endParaRPr lang="th-T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h-T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999449-5DAE-4669-95B9-D3A0290DEF82}" type="datetimeFigureOut">
              <a:rPr lang="th-TH" smtClean="0"/>
              <a:pPr/>
              <a:t>29/07/56</a:t>
            </a:fld>
            <a:endParaRPr lang="th-T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h-T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5F690-4D43-4E78-BA08-C256B24DF90F}" type="slidenum">
              <a:rPr lang="th-TH" smtClean="0"/>
              <a:pPr/>
              <a:t>‹#›</a:t>
            </a:fld>
            <a:endParaRPr lang="th-T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chart" Target="../charts/chart2.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chart" Target="../charts/chart4.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chart" Target="../charts/chart8.xml"/><Relationship Id="rId4" Type="http://schemas.openxmlformats.org/officeDocument/2006/relationships/chart" Target="../charts/char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5" name="Title 1"/>
          <p:cNvSpPr txBox="1">
            <a:spLocks/>
          </p:cNvSpPr>
          <p:nvPr/>
        </p:nvSpPr>
        <p:spPr>
          <a:xfrm>
            <a:off x="70328" y="1916832"/>
            <a:ext cx="8964488" cy="2736304"/>
          </a:xfrm>
          <a:prstGeom prst="rect">
            <a:avLst/>
          </a:prstGeom>
          <a:solidFill>
            <a:srgbClr val="02045E"/>
          </a:solidFill>
          <a:ln>
            <a:noFill/>
          </a:ln>
          <a:effectLst>
            <a:innerShdw blurRad="63500" dist="50800" dir="2700000">
              <a:prstClr val="black">
                <a:alpha val="50000"/>
              </a:prstClr>
            </a:innerShdw>
            <a:softEdge rad="635000"/>
          </a:effectLst>
          <a:scene3d>
            <a:camera prst="orthographicFront">
              <a:rot lat="0" lon="0" rev="0"/>
            </a:camera>
            <a:lightRig rig="balanced" dir="t">
              <a:rot lat="0" lon="0" rev="8700000"/>
            </a:lightRig>
          </a:scene3d>
          <a:sp3d>
            <a:bevelT w="190500" h="38100"/>
          </a:sp3d>
        </p:spPr>
        <p:txBody>
          <a:bodyPr vert="horz" lIns="91440" tIns="45720" rIns="91440" bIns="45720" rtlCol="0" anchor="ctr">
            <a:noAutofit/>
          </a:bodyPr>
          <a:lstStyle/>
          <a:p>
            <a:pPr algn="ctr"/>
            <a:r>
              <a:rPr lang="x-none" sz="4400">
                <a:solidFill>
                  <a:schemeClr val="bg1"/>
                </a:solidFill>
              </a:rPr>
              <a:t>Situations and Access to  Health Promotion among Persons with movement </a:t>
            </a:r>
            <a:r>
              <a:rPr lang="en-US" sz="4400" dirty="0">
                <a:solidFill>
                  <a:schemeClr val="bg1"/>
                </a:solidFill>
              </a:rPr>
              <a:t>  </a:t>
            </a:r>
            <a:r>
              <a:rPr lang="x-none" sz="4400">
                <a:solidFill>
                  <a:schemeClr val="bg1"/>
                </a:solidFill>
              </a:rPr>
              <a:t>disability in the Northeast of Thailand </a:t>
            </a:r>
            <a:endParaRPr lang="en-US" sz="4400" dirty="0">
              <a:solidFill>
                <a:schemeClr val="bg1"/>
              </a:solidFill>
            </a:endParaRPr>
          </a:p>
        </p:txBody>
      </p:sp>
      <p:sp>
        <p:nvSpPr>
          <p:cNvPr id="6" name="Title 1"/>
          <p:cNvSpPr txBox="1">
            <a:spLocks/>
          </p:cNvSpPr>
          <p:nvPr/>
        </p:nvSpPr>
        <p:spPr>
          <a:xfrm>
            <a:off x="62128" y="5016944"/>
            <a:ext cx="9019080" cy="1741840"/>
          </a:xfrm>
          <a:prstGeom prst="rect">
            <a:avLst/>
          </a:prstGeom>
          <a:solidFill>
            <a:srgbClr val="02045E"/>
          </a:solidFill>
          <a:ln>
            <a:noFill/>
          </a:ln>
          <a:effectLst>
            <a:outerShdw blurRad="44450" dist="27940" dir="5400000" algn="ctr">
              <a:srgbClr val="000000">
                <a:alpha val="32000"/>
              </a:srgbClr>
            </a:outerShdw>
            <a:softEdge rad="635000"/>
          </a:effectLst>
          <a:scene3d>
            <a:camera prst="orthographicFront">
              <a:rot lat="0" lon="0" rev="0"/>
            </a:camera>
            <a:lightRig rig="balanced" dir="t">
              <a:rot lat="0" lon="0" rev="8700000"/>
            </a:lightRig>
          </a:scene3d>
          <a:sp3d>
            <a:bevelT w="190500" h="38100"/>
          </a:sp3d>
        </p:spPr>
        <p:txBody>
          <a:bodyPr vert="horz" lIns="91440" tIns="45720" rIns="91440" bIns="45720" rtlCol="0" anchor="ctr">
            <a:normAutofit fontScale="92500" lnSpcReduction="20000"/>
          </a:bodyPr>
          <a:lstStyle/>
          <a:p>
            <a:pPr algn="ctr"/>
            <a:r>
              <a:rPr lang="en-US" sz="4400" dirty="0" err="1" smtClean="0">
                <a:solidFill>
                  <a:schemeClr val="bg1"/>
                </a:solidFill>
              </a:rPr>
              <a:t>Kritkantorn</a:t>
            </a:r>
            <a:r>
              <a:rPr lang="en-US" sz="4400" dirty="0" smtClean="0">
                <a:solidFill>
                  <a:schemeClr val="bg1"/>
                </a:solidFill>
              </a:rPr>
              <a:t>  </a:t>
            </a:r>
            <a:r>
              <a:rPr lang="en-US" sz="4400" dirty="0" err="1" smtClean="0">
                <a:solidFill>
                  <a:schemeClr val="bg1"/>
                </a:solidFill>
              </a:rPr>
              <a:t>Suwannaphant</a:t>
            </a:r>
            <a:endParaRPr lang="en-US" sz="4400" dirty="0" smtClean="0">
              <a:solidFill>
                <a:schemeClr val="bg1"/>
              </a:solidFill>
            </a:endParaRPr>
          </a:p>
          <a:p>
            <a:pPr algn="ctr"/>
            <a:r>
              <a:rPr lang="en-US" sz="4400" dirty="0" err="1" smtClean="0">
                <a:solidFill>
                  <a:schemeClr val="bg1"/>
                </a:solidFill>
              </a:rPr>
              <a:t>Dr.P.H</a:t>
            </a:r>
            <a:r>
              <a:rPr lang="en-US" sz="4400" dirty="0" smtClean="0">
                <a:solidFill>
                  <a:schemeClr val="bg1"/>
                </a:solidFill>
              </a:rPr>
              <a:t>. Batch </a:t>
            </a:r>
            <a:r>
              <a:rPr lang="en-US" sz="4400" dirty="0" smtClean="0">
                <a:solidFill>
                  <a:schemeClr val="bg1"/>
                </a:solidFill>
                <a:latin typeface="Comic Sans MS" pitchFamily="66" charset="0"/>
              </a:rPr>
              <a:t>5</a:t>
            </a:r>
            <a:endParaRPr lang="en-US" sz="4400" dirty="0" smtClean="0">
              <a:solidFill>
                <a:schemeClr val="bg1"/>
              </a:solidFill>
            </a:endParaRPr>
          </a:p>
          <a:p>
            <a:pPr algn="ctr"/>
            <a:r>
              <a:rPr lang="en-US" sz="4400" dirty="0" smtClean="0">
                <a:solidFill>
                  <a:schemeClr val="bg1"/>
                </a:solidFill>
              </a:rPr>
              <a:t>No.</a:t>
            </a:r>
            <a:r>
              <a:rPr lang="en-US" sz="3100" dirty="0" smtClean="0">
                <a:solidFill>
                  <a:schemeClr val="bg1"/>
                </a:solidFill>
                <a:latin typeface="Comic Sans MS" pitchFamily="66" charset="0"/>
              </a:rPr>
              <a:t>567110004-9</a:t>
            </a:r>
            <a:endParaRPr lang="en-US" sz="4400" dirty="0">
              <a:solidFill>
                <a:schemeClr val="bg1"/>
              </a:solidFill>
              <a:latin typeface="Comic Sans MS" pitchFamily="66" charset="0"/>
            </a:endParaRPr>
          </a:p>
        </p:txBody>
      </p:sp>
      <p:grpSp>
        <p:nvGrpSpPr>
          <p:cNvPr id="7" name="Group 6"/>
          <p:cNvGrpSpPr/>
          <p:nvPr/>
        </p:nvGrpSpPr>
        <p:grpSpPr>
          <a:xfrm>
            <a:off x="899592" y="72008"/>
            <a:ext cx="8232663" cy="1412776"/>
            <a:chOff x="-1" y="4023175"/>
            <a:chExt cx="9168559" cy="2590572"/>
          </a:xfrm>
        </p:grpSpPr>
        <p:pic>
          <p:nvPicPr>
            <p:cNvPr id="8" name="รูปภาพ 17" descr="kku01.png"/>
            <p:cNvPicPr>
              <a:picLocks noChangeAspect="1"/>
            </p:cNvPicPr>
            <p:nvPr/>
          </p:nvPicPr>
          <p:blipFill>
            <a:blip r:embed="rId4" cstate="print"/>
            <a:srcRect/>
            <a:stretch>
              <a:fillRect/>
            </a:stretch>
          </p:blipFill>
          <p:spPr bwMode="auto">
            <a:xfrm>
              <a:off x="2782818" y="4023175"/>
              <a:ext cx="4513957" cy="2590572"/>
            </a:xfrm>
            <a:prstGeom prst="rect">
              <a:avLst/>
            </a:prstGeom>
            <a:noFill/>
            <a:ln w="9525">
              <a:noFill/>
              <a:miter lim="800000"/>
              <a:headEnd/>
              <a:tailEnd/>
            </a:ln>
          </p:spPr>
        </p:pic>
        <p:pic>
          <p:nvPicPr>
            <p:cNvPr id="9" name="รูปภาพ 18" descr="kku033.png"/>
            <p:cNvPicPr>
              <a:picLocks noChangeAspect="1"/>
            </p:cNvPicPr>
            <p:nvPr/>
          </p:nvPicPr>
          <p:blipFill>
            <a:blip r:embed="rId5" cstate="print"/>
            <a:srcRect/>
            <a:stretch>
              <a:fillRect/>
            </a:stretch>
          </p:blipFill>
          <p:spPr bwMode="auto">
            <a:xfrm>
              <a:off x="5819177" y="4023177"/>
              <a:ext cx="3349381" cy="2520589"/>
            </a:xfrm>
            <a:prstGeom prst="rect">
              <a:avLst/>
            </a:prstGeom>
            <a:noFill/>
            <a:ln w="9525">
              <a:noFill/>
              <a:miter lim="800000"/>
              <a:headEnd/>
              <a:tailEnd/>
            </a:ln>
          </p:spPr>
        </p:pic>
        <p:pic>
          <p:nvPicPr>
            <p:cNvPr id="10" name="รูปภาพ 19" descr="kku024.png"/>
            <p:cNvPicPr>
              <a:picLocks noChangeAspect="1"/>
            </p:cNvPicPr>
            <p:nvPr/>
          </p:nvPicPr>
          <p:blipFill>
            <a:blip r:embed="rId6" cstate="print"/>
            <a:srcRect/>
            <a:stretch>
              <a:fillRect/>
            </a:stretch>
          </p:blipFill>
          <p:spPr bwMode="auto">
            <a:xfrm>
              <a:off x="-1" y="4023175"/>
              <a:ext cx="3847868" cy="2539687"/>
            </a:xfrm>
            <a:prstGeom prst="rect">
              <a:avLst/>
            </a:prstGeom>
            <a:noFill/>
            <a:ln w="9525">
              <a:noFill/>
              <a:miter lim="800000"/>
              <a:headEnd/>
              <a:tailEnd/>
            </a:ln>
          </p:spPr>
        </p:pic>
        <p:pic>
          <p:nvPicPr>
            <p:cNvPr id="11" name="รูปภาพ 14" descr="Untitled-1.png"/>
            <p:cNvPicPr>
              <a:picLocks noChangeAspect="1"/>
            </p:cNvPicPr>
            <p:nvPr/>
          </p:nvPicPr>
          <p:blipFill>
            <a:blip r:embed="rId7" cstate="print"/>
            <a:srcRect l="59760" t="45537" b="17334"/>
            <a:stretch>
              <a:fillRect/>
            </a:stretch>
          </p:blipFill>
          <p:spPr bwMode="auto">
            <a:xfrm>
              <a:off x="-1" y="4023175"/>
              <a:ext cx="2359670" cy="2177728"/>
            </a:xfrm>
            <a:prstGeom prst="rect">
              <a:avLst/>
            </a:prstGeom>
            <a:noFill/>
            <a:ln w="9525">
              <a:noFill/>
              <a:miter lim="800000"/>
              <a:headEnd/>
              <a:tailEnd/>
            </a:ln>
          </p:spPr>
        </p:pic>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2" name="Rounded Rectangle 11"/>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graphicFrame>
        <p:nvGraphicFramePr>
          <p:cNvPr id="13" name="Chart 12"/>
          <p:cNvGraphicFramePr/>
          <p:nvPr/>
        </p:nvGraphicFramePr>
        <p:xfrm>
          <a:off x="4572000" y="2780928"/>
          <a:ext cx="4392488" cy="36724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Chart 13"/>
          <p:cNvGraphicFramePr/>
          <p:nvPr/>
        </p:nvGraphicFramePr>
        <p:xfrm>
          <a:off x="251520" y="1844824"/>
          <a:ext cx="4176464" cy="3888432"/>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27384"/>
            <a:ext cx="9137668" cy="6912768"/>
          </a:xfrm>
          <a:prstGeom prst="rect">
            <a:avLst/>
          </a:prstGeom>
          <a:scene3d>
            <a:camera prst="orthographicFront"/>
            <a:lightRig rig="threePt" dir="t"/>
          </a:scene3d>
        </p:spPr>
      </p:pic>
      <p:graphicFrame>
        <p:nvGraphicFramePr>
          <p:cNvPr id="11" name="Chart 10"/>
          <p:cNvGraphicFramePr/>
          <p:nvPr/>
        </p:nvGraphicFramePr>
        <p:xfrm>
          <a:off x="179512" y="1844824"/>
          <a:ext cx="4392488" cy="40482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nvGraphicFramePr>
        <p:xfrm>
          <a:off x="4679504" y="2924944"/>
          <a:ext cx="4464496" cy="3600400"/>
        </p:xfrm>
        <a:graphic>
          <a:graphicData uri="http://schemas.openxmlformats.org/drawingml/2006/chart">
            <c:chart xmlns:c="http://schemas.openxmlformats.org/drawingml/2006/chart" xmlns:r="http://schemas.openxmlformats.org/officeDocument/2006/relationships" r:id="rId5"/>
          </a:graphicData>
        </a:graphic>
      </p:graphicFrame>
      <p:sp>
        <p:nvSpPr>
          <p:cNvPr id="14" name="Rounded Rectangle 13"/>
          <p:cNvSpPr/>
          <p:nvPr/>
        </p:nvSpPr>
        <p:spPr>
          <a:xfrm>
            <a:off x="5724128" y="2996952"/>
            <a:ext cx="3024336" cy="50405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Monthly income </a:t>
            </a:r>
            <a:endParaRPr lang="en-GB" dirty="0" smtClean="0">
              <a:solidFill>
                <a:schemeClr val="bg1"/>
              </a:solidFill>
            </a:endParaRPr>
          </a:p>
        </p:txBody>
      </p:sp>
      <p:sp>
        <p:nvSpPr>
          <p:cNvPr id="15" name="Rounded Rectangle 14"/>
          <p:cNvSpPr/>
          <p:nvPr/>
        </p:nvSpPr>
        <p:spPr>
          <a:xfrm>
            <a:off x="827584" y="1988840"/>
            <a:ext cx="3024336" cy="50405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dirty="0" smtClean="0"/>
              <a:t>Occupations </a:t>
            </a:r>
            <a:endParaRPr lang="en-GB" dirty="0" smtClean="0">
              <a:solidFill>
                <a:schemeClr val="bg1"/>
              </a:solidFill>
            </a:endParaRPr>
          </a:p>
        </p:txBody>
      </p:sp>
      <p:sp>
        <p:nvSpPr>
          <p:cNvPr id="13" name="Rounded Rectangle 12"/>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graphicFrame>
        <p:nvGraphicFramePr>
          <p:cNvPr id="9" name="Chart 8"/>
          <p:cNvGraphicFramePr/>
          <p:nvPr/>
        </p:nvGraphicFramePr>
        <p:xfrm>
          <a:off x="251520" y="1628800"/>
          <a:ext cx="4176464" cy="36004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p:nvPr/>
        </p:nvGraphicFramePr>
        <p:xfrm>
          <a:off x="4427984" y="3473624"/>
          <a:ext cx="4716016" cy="3384376"/>
        </p:xfrm>
        <a:graphic>
          <a:graphicData uri="http://schemas.openxmlformats.org/drawingml/2006/chart">
            <c:chart xmlns:c="http://schemas.openxmlformats.org/drawingml/2006/chart" xmlns:r="http://schemas.openxmlformats.org/officeDocument/2006/relationships" r:id="rId5"/>
          </a:graphicData>
        </a:graphic>
      </p:graphicFrame>
      <p:sp>
        <p:nvSpPr>
          <p:cNvPr id="8" name="Rounded Rectangle 7"/>
          <p:cNvSpPr/>
          <p:nvPr/>
        </p:nvSpPr>
        <p:spPr>
          <a:xfrm>
            <a:off x="1259632" y="161256"/>
            <a:ext cx="7488832" cy="8914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t>Characteristics and socioeconomic </a:t>
            </a:r>
            <a:endParaRPr lang="en-GB" sz="3600" b="1" dirty="0" smtClean="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graphicFrame>
        <p:nvGraphicFramePr>
          <p:cNvPr id="11" name="Chart 10"/>
          <p:cNvGraphicFramePr/>
          <p:nvPr/>
        </p:nvGraphicFramePr>
        <p:xfrm>
          <a:off x="0" y="1628800"/>
          <a:ext cx="4464496" cy="30963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p:nvPr/>
        </p:nvGraphicFramePr>
        <p:xfrm>
          <a:off x="4679504" y="3717032"/>
          <a:ext cx="4464496" cy="2952328"/>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7"/>
          <p:cNvSpPr/>
          <p:nvPr/>
        </p:nvSpPr>
        <p:spPr>
          <a:xfrm>
            <a:off x="5508104" y="5085184"/>
            <a:ext cx="648062" cy="360069"/>
          </a:xfrm>
          <a:prstGeom prst="rect">
            <a:avLst/>
          </a:prstGeom>
          <a:solidFill>
            <a:sysClr val="window" lastClr="FFFFFF"/>
          </a:solidFill>
          <a:ln w="25400" cap="flat" cmpd="sng" algn="ctr">
            <a:solidFill>
              <a:srgbClr val="2DA2BF">
                <a:shade val="50000"/>
              </a:srgbClr>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600" dirty="0" smtClean="0">
                <a:solidFill>
                  <a:srgbClr val="FF0000"/>
                </a:solidFill>
              </a:rPr>
              <a:t>73.59</a:t>
            </a:r>
            <a:endParaRPr lang="th-TH" sz="16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1" name="Rounded Rectangle 10"/>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9217" name="Picture 1"/>
          <p:cNvPicPr>
            <a:picLocks noChangeAspect="1" noChangeArrowheads="1"/>
          </p:cNvPicPr>
          <p:nvPr/>
        </p:nvPicPr>
        <p:blipFill>
          <a:blip r:embed="rId4" cstate="print"/>
          <a:srcRect/>
          <a:stretch>
            <a:fillRect/>
          </a:stretch>
        </p:blipFill>
        <p:spPr bwMode="auto">
          <a:xfrm>
            <a:off x="107504" y="1584176"/>
            <a:ext cx="8964488" cy="5157192"/>
          </a:xfrm>
          <a:prstGeom prst="rect">
            <a:avLst/>
          </a:prstGeom>
          <a:noFill/>
          <a:ln w="9525">
            <a:noFill/>
            <a:miter lim="800000"/>
            <a:headEnd/>
            <a:tailEnd/>
          </a:ln>
        </p:spPr>
      </p:pic>
      <p:sp>
        <p:nvSpPr>
          <p:cNvPr id="7" name="Rectangle 6"/>
          <p:cNvSpPr/>
          <p:nvPr/>
        </p:nvSpPr>
        <p:spPr>
          <a:xfrm>
            <a:off x="395536" y="5949280"/>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 Age of PWMDs ≥ 80 were 13.41 </a:t>
            </a:r>
            <a:endParaRPr lang="th-TH" sz="3600" b="1"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9" name="Rounded Rectangle 8"/>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8193" name="Picture 1"/>
          <p:cNvPicPr>
            <a:picLocks noChangeAspect="1" noChangeArrowheads="1"/>
          </p:cNvPicPr>
          <p:nvPr/>
        </p:nvPicPr>
        <p:blipFill>
          <a:blip r:embed="rId4" cstate="print"/>
          <a:srcRect/>
          <a:stretch>
            <a:fillRect/>
          </a:stretch>
        </p:blipFill>
        <p:spPr bwMode="auto">
          <a:xfrm>
            <a:off x="144016" y="1700808"/>
            <a:ext cx="8820472" cy="838200"/>
          </a:xfrm>
          <a:prstGeom prst="rect">
            <a:avLst/>
          </a:prstGeom>
          <a:noFill/>
          <a:ln w="9525">
            <a:noFill/>
            <a:miter lim="800000"/>
            <a:headEnd/>
            <a:tailEnd/>
          </a:ln>
        </p:spPr>
      </p:pic>
      <p:pic>
        <p:nvPicPr>
          <p:cNvPr id="8194" name="Picture 2"/>
          <p:cNvPicPr>
            <a:picLocks noChangeAspect="1" noChangeArrowheads="1"/>
          </p:cNvPicPr>
          <p:nvPr/>
        </p:nvPicPr>
        <p:blipFill>
          <a:blip r:embed="rId5" cstate="print"/>
          <a:srcRect/>
          <a:stretch>
            <a:fillRect/>
          </a:stretch>
        </p:blipFill>
        <p:spPr bwMode="auto">
          <a:xfrm>
            <a:off x="152216" y="2479248"/>
            <a:ext cx="8812272" cy="4176464"/>
          </a:xfrm>
          <a:prstGeom prst="rect">
            <a:avLst/>
          </a:prstGeom>
          <a:noFill/>
          <a:ln w="9525">
            <a:noFill/>
            <a:miter lim="800000"/>
            <a:headEnd/>
            <a:tailEnd/>
          </a:ln>
        </p:spPr>
      </p:pic>
      <p:sp>
        <p:nvSpPr>
          <p:cNvPr id="10" name="Rectangle 9"/>
          <p:cNvSpPr/>
          <p:nvPr/>
        </p:nvSpPr>
        <p:spPr>
          <a:xfrm>
            <a:off x="395536" y="2852936"/>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 Occupation was  4.93 </a:t>
            </a:r>
            <a:endParaRPr lang="th-TH" sz="3600" b="1" dirty="0">
              <a:solidFill>
                <a:schemeClr val="tx1"/>
              </a:solidFill>
            </a:endParaRPr>
          </a:p>
        </p:txBody>
      </p:sp>
      <p:sp>
        <p:nvSpPr>
          <p:cNvPr id="11" name="Rectangle 10"/>
          <p:cNvSpPr/>
          <p:nvPr/>
        </p:nvSpPr>
        <p:spPr>
          <a:xfrm>
            <a:off x="179512" y="5877272"/>
            <a:ext cx="8712968"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 Person who live PWMDs live with Alone….   were  17.98 </a:t>
            </a:r>
            <a:endParaRPr lang="th-TH" b="1"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9" name="Rounded Rectangle 8"/>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12" name="Picture 1"/>
          <p:cNvPicPr>
            <a:picLocks noChangeAspect="1" noChangeArrowheads="1"/>
          </p:cNvPicPr>
          <p:nvPr/>
        </p:nvPicPr>
        <p:blipFill>
          <a:blip r:embed="rId4" cstate="print"/>
          <a:srcRect/>
          <a:stretch>
            <a:fillRect/>
          </a:stretch>
        </p:blipFill>
        <p:spPr bwMode="auto">
          <a:xfrm>
            <a:off x="144016" y="1700808"/>
            <a:ext cx="8820472" cy="838200"/>
          </a:xfrm>
          <a:prstGeom prst="rect">
            <a:avLst/>
          </a:prstGeom>
          <a:noFill/>
          <a:ln w="9525">
            <a:noFill/>
            <a:miter lim="800000"/>
            <a:headEnd/>
            <a:tailEnd/>
          </a:ln>
        </p:spPr>
      </p:pic>
      <p:pic>
        <p:nvPicPr>
          <p:cNvPr id="7169" name="Picture 1"/>
          <p:cNvPicPr>
            <a:picLocks noChangeAspect="1" noChangeArrowheads="1"/>
          </p:cNvPicPr>
          <p:nvPr/>
        </p:nvPicPr>
        <p:blipFill>
          <a:blip r:embed="rId5" cstate="print"/>
          <a:srcRect/>
          <a:stretch>
            <a:fillRect/>
          </a:stretch>
        </p:blipFill>
        <p:spPr bwMode="auto">
          <a:xfrm>
            <a:off x="138568" y="2564904"/>
            <a:ext cx="8784976" cy="4032448"/>
          </a:xfrm>
          <a:prstGeom prst="rect">
            <a:avLst/>
          </a:prstGeom>
          <a:noFill/>
          <a:ln w="9525">
            <a:noFill/>
            <a:miter lim="800000"/>
            <a:headEnd/>
            <a:tailEnd/>
          </a:ln>
        </p:spPr>
      </p:pic>
      <p:sp>
        <p:nvSpPr>
          <p:cNvPr id="8" name="Rectangle 7"/>
          <p:cNvSpPr/>
          <p:nvPr/>
        </p:nvSpPr>
        <p:spPr>
          <a:xfrm>
            <a:off x="323528" y="3212976"/>
            <a:ext cx="842493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  Monthly Income 1,000-1499…were  12.93 </a:t>
            </a:r>
            <a:endParaRPr lang="th-TH" b="1" dirty="0">
              <a:solidFill>
                <a:schemeClr val="tx1"/>
              </a:solidFill>
            </a:endParaRPr>
          </a:p>
        </p:txBody>
      </p:sp>
      <p:sp>
        <p:nvSpPr>
          <p:cNvPr id="10" name="Rectangle 9"/>
          <p:cNvSpPr/>
          <p:nvPr/>
        </p:nvSpPr>
        <p:spPr>
          <a:xfrm>
            <a:off x="395536" y="5661248"/>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   Health Status moderate … were 5.55 </a:t>
            </a:r>
            <a:endParaRPr lang="th-TH" sz="3200" b="1"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13" name="Picture 1"/>
          <p:cNvPicPr>
            <a:picLocks noChangeAspect="1" noChangeArrowheads="1"/>
          </p:cNvPicPr>
          <p:nvPr/>
        </p:nvPicPr>
        <p:blipFill>
          <a:blip r:embed="rId4" cstate="print"/>
          <a:srcRect/>
          <a:stretch>
            <a:fillRect/>
          </a:stretch>
        </p:blipFill>
        <p:spPr bwMode="auto">
          <a:xfrm>
            <a:off x="179512" y="1700808"/>
            <a:ext cx="8784976" cy="838200"/>
          </a:xfrm>
          <a:prstGeom prst="rect">
            <a:avLst/>
          </a:prstGeom>
          <a:noFill/>
          <a:ln w="9525">
            <a:noFill/>
            <a:miter lim="800000"/>
            <a:headEnd/>
            <a:tailEnd/>
          </a:ln>
        </p:spPr>
      </p:pic>
      <p:pic>
        <p:nvPicPr>
          <p:cNvPr id="6145" name="Picture 1"/>
          <p:cNvPicPr>
            <a:picLocks noChangeAspect="1" noChangeArrowheads="1"/>
          </p:cNvPicPr>
          <p:nvPr/>
        </p:nvPicPr>
        <p:blipFill>
          <a:blip r:embed="rId5" cstate="print"/>
          <a:srcRect/>
          <a:stretch>
            <a:fillRect/>
          </a:stretch>
        </p:blipFill>
        <p:spPr bwMode="auto">
          <a:xfrm>
            <a:off x="179512" y="2564904"/>
            <a:ext cx="8784976" cy="4032448"/>
          </a:xfrm>
          <a:prstGeom prst="rect">
            <a:avLst/>
          </a:prstGeom>
          <a:noFill/>
          <a:ln w="9525">
            <a:noFill/>
            <a:miter lim="800000"/>
            <a:headEnd/>
            <a:tailEnd/>
          </a:ln>
        </p:spPr>
      </p:pic>
      <p:sp>
        <p:nvSpPr>
          <p:cNvPr id="8" name="Rectangle 7"/>
          <p:cNvSpPr/>
          <p:nvPr/>
        </p:nvSpPr>
        <p:spPr>
          <a:xfrm>
            <a:off x="323528" y="5877272"/>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Number of family’s … &gt; 7 person  were  12.93 </a:t>
            </a:r>
            <a:endParaRPr lang="th-TH" sz="3200" b="1" dirty="0">
              <a:solidFill>
                <a:schemeClr val="tx1"/>
              </a:solidFill>
            </a:endParaRPr>
          </a:p>
        </p:txBody>
      </p:sp>
      <p:sp>
        <p:nvSpPr>
          <p:cNvPr id="9" name="Rectangle 8"/>
          <p:cNvSpPr/>
          <p:nvPr/>
        </p:nvSpPr>
        <p:spPr>
          <a:xfrm>
            <a:off x="395536" y="3212976"/>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Level of Knowledge ..Low  were 1.21 </a:t>
            </a:r>
            <a:endParaRPr lang="th-TH" sz="3600" b="1" dirty="0">
              <a:solidFill>
                <a:schemeClr val="tx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2" cstate="print"/>
          <a:stretch>
            <a:fillRect/>
          </a:stretch>
        </p:blipFill>
        <p:spPr>
          <a:xfrm>
            <a:off x="6332" y="-54768"/>
            <a:ext cx="9137668" cy="6912768"/>
          </a:xfrm>
          <a:prstGeom prst="rect">
            <a:avLst/>
          </a:prstGeom>
          <a:scene3d>
            <a:camera prst="orthographicFront"/>
            <a:lightRig rig="threePt" dir="t"/>
          </a:scene3d>
        </p:spPr>
      </p:pic>
      <p:sp>
        <p:nvSpPr>
          <p:cNvPr id="10" name="Rounded Rectangle 9"/>
          <p:cNvSpPr/>
          <p:nvPr/>
        </p:nvSpPr>
        <p:spPr>
          <a:xfrm>
            <a:off x="930656" y="188552"/>
            <a:ext cx="8100392" cy="13235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dirty="0" smtClean="0"/>
              <a:t>Mean difference of factors associated with access to Health promotion among PWMDs  </a:t>
            </a:r>
            <a:endParaRPr lang="en-GB" sz="3200" dirty="0" smtClean="0">
              <a:solidFill>
                <a:schemeClr val="bg1"/>
              </a:solidFill>
            </a:endParaRPr>
          </a:p>
        </p:txBody>
      </p:sp>
      <p:pic>
        <p:nvPicPr>
          <p:cNvPr id="13" name="Picture 1"/>
          <p:cNvPicPr>
            <a:picLocks noChangeAspect="1" noChangeArrowheads="1"/>
          </p:cNvPicPr>
          <p:nvPr/>
        </p:nvPicPr>
        <p:blipFill>
          <a:blip r:embed="rId3" cstate="print"/>
          <a:srcRect/>
          <a:stretch>
            <a:fillRect/>
          </a:stretch>
        </p:blipFill>
        <p:spPr bwMode="auto">
          <a:xfrm>
            <a:off x="179512" y="1700808"/>
            <a:ext cx="8784976" cy="838200"/>
          </a:xfrm>
          <a:prstGeom prst="rect">
            <a:avLst/>
          </a:prstGeom>
          <a:noFill/>
          <a:ln w="9525">
            <a:noFill/>
            <a:miter lim="800000"/>
            <a:headEnd/>
            <a:tailEnd/>
          </a:ln>
        </p:spPr>
      </p:pic>
      <p:pic>
        <p:nvPicPr>
          <p:cNvPr id="45058" name="Picture 2"/>
          <p:cNvPicPr>
            <a:picLocks noChangeAspect="1" noChangeArrowheads="1"/>
          </p:cNvPicPr>
          <p:nvPr/>
        </p:nvPicPr>
        <p:blipFill>
          <a:blip r:embed="rId4" cstate="print"/>
          <a:srcRect/>
          <a:stretch>
            <a:fillRect/>
          </a:stretch>
        </p:blipFill>
        <p:spPr bwMode="auto">
          <a:xfrm>
            <a:off x="179512" y="2564904"/>
            <a:ext cx="8784976" cy="4032448"/>
          </a:xfrm>
          <a:prstGeom prst="rect">
            <a:avLst/>
          </a:prstGeom>
          <a:noFill/>
          <a:ln w="9525">
            <a:noFill/>
            <a:miter lim="800000"/>
            <a:headEnd/>
            <a:tailEnd/>
          </a:ln>
        </p:spPr>
      </p:pic>
      <p:sp>
        <p:nvSpPr>
          <p:cNvPr id="8" name="Rectangle 7"/>
          <p:cNvSpPr/>
          <p:nvPr/>
        </p:nvSpPr>
        <p:spPr>
          <a:xfrm>
            <a:off x="395536" y="3068960"/>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Awareness Policy ..</a:t>
            </a:r>
            <a:r>
              <a:rPr lang="en-US" sz="3600" b="1" dirty="0" err="1" smtClean="0"/>
              <a:t>Anaware</a:t>
            </a:r>
            <a:r>
              <a:rPr lang="en-US" sz="3600" b="1" dirty="0" smtClean="0"/>
              <a:t> was 1.43  </a:t>
            </a:r>
            <a:endParaRPr lang="th-TH" sz="3600" b="1" dirty="0">
              <a:solidFill>
                <a:schemeClr val="tx1"/>
              </a:solidFill>
            </a:endParaRPr>
          </a:p>
        </p:txBody>
      </p:sp>
      <p:sp>
        <p:nvSpPr>
          <p:cNvPr id="9" name="Rectangle 8"/>
          <p:cNvSpPr/>
          <p:nvPr/>
        </p:nvSpPr>
        <p:spPr>
          <a:xfrm>
            <a:off x="323528" y="5589240"/>
            <a:ext cx="8424936" cy="64807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Awareness Benefit and Right ..</a:t>
            </a:r>
            <a:r>
              <a:rPr lang="en-US" sz="3200" b="1" dirty="0" err="1" smtClean="0"/>
              <a:t>Anaware</a:t>
            </a:r>
            <a:r>
              <a:rPr lang="en-US" sz="3200" b="1" dirty="0" smtClean="0"/>
              <a:t> was 5.52  </a:t>
            </a:r>
            <a:endParaRPr lang="th-TH" sz="3200" b="1" dirty="0">
              <a:solidFill>
                <a:schemeClr val="tx1"/>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2"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4645024" cy="83671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a:solidFill>
                  <a:schemeClr val="bg1"/>
                </a:solidFill>
              </a:rPr>
              <a:t>Conclusions</a:t>
            </a:r>
            <a:r>
              <a:rPr lang="en-US" sz="4000" dirty="0">
                <a:solidFill>
                  <a:schemeClr val="bg1"/>
                </a:solidFill>
              </a:rPr>
              <a:t>:</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89424" y="2495240"/>
            <a:ext cx="8964488" cy="388608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thaiDist"/>
            <a:r>
              <a:rPr lang="en-US" sz="3600" b="1" dirty="0" smtClean="0"/>
              <a:t>	The most common type of movement disability found in the sampled PWMDS hemi paresis, followed amputation of leg  , atrophied leg , paraplegia . Most of them had only movement </a:t>
            </a:r>
            <a:r>
              <a:rPr lang="en-US" sz="3600" b="1" dirty="0" err="1" smtClean="0"/>
              <a:t>disability.The</a:t>
            </a:r>
            <a:r>
              <a:rPr lang="en-US" sz="3600" b="1" dirty="0" smtClean="0"/>
              <a:t> median  time of being disable was 10</a:t>
            </a:r>
            <a:endParaRPr lang="en-US" sz="3600" b="1" dirty="0">
              <a:cs typeface="+mj-cs"/>
            </a:endParaRPr>
          </a:p>
        </p:txBody>
      </p:sp>
      <p:sp>
        <p:nvSpPr>
          <p:cNvPr id="10" name="Rounded Rectangle 9"/>
          <p:cNvSpPr/>
          <p:nvPr/>
        </p:nvSpPr>
        <p:spPr>
          <a:xfrm>
            <a:off x="936104" y="940632"/>
            <a:ext cx="8100392" cy="1143744"/>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Situations of </a:t>
            </a:r>
            <a:r>
              <a:rPr lang="x-none" b="1" smtClean="0">
                <a:solidFill>
                  <a:schemeClr val="bg1"/>
                </a:solidFill>
              </a:rPr>
              <a:t>Persons with movement </a:t>
            </a:r>
            <a:r>
              <a:rPr lang="en-US" b="1" dirty="0" smtClean="0">
                <a:solidFill>
                  <a:schemeClr val="bg1"/>
                </a:solidFill>
              </a:rPr>
              <a:t>  </a:t>
            </a:r>
            <a:r>
              <a:rPr lang="x-none" b="1" smtClean="0">
                <a:solidFill>
                  <a:schemeClr val="bg1"/>
                </a:solidFill>
              </a:rPr>
              <a:t>disability</a:t>
            </a:r>
            <a:r>
              <a:rPr lang="en-US" b="1" dirty="0" smtClean="0">
                <a:solidFill>
                  <a:schemeClr val="bg1"/>
                </a:solidFill>
              </a:rPr>
              <a:t> </a:t>
            </a:r>
            <a:r>
              <a:rPr lang="x-none" b="1" smtClean="0">
                <a:solidFill>
                  <a:schemeClr val="bg1"/>
                </a:solidFill>
              </a:rPr>
              <a:t>in the Northeast of Thailand </a:t>
            </a:r>
            <a:endParaRPr lang="en-US"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301042"/>
            <a:ext cx="5076055" cy="1111733"/>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Background</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122832" y="1556792"/>
            <a:ext cx="8892480"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b="1" dirty="0" smtClean="0">
                <a:solidFill>
                  <a:srgbClr val="FF0000"/>
                </a:solidFill>
              </a:rPr>
              <a:t>1,000</a:t>
            </a:r>
            <a:r>
              <a:rPr lang="en-US" sz="3200" b="1" dirty="0" smtClean="0">
                <a:solidFill>
                  <a:schemeClr val="bg1"/>
                </a:solidFill>
              </a:rPr>
              <a:t> million people with disabilities in the world</a:t>
            </a:r>
            <a:endParaRPr lang="th-TH" sz="3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125104" y="2852936"/>
            <a:ext cx="8892480" cy="122413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200" b="1" dirty="0" smtClean="0">
                <a:solidFill>
                  <a:schemeClr val="bg1"/>
                </a:solidFill>
              </a:rPr>
              <a:t>Thailand had disabled people </a:t>
            </a:r>
            <a:r>
              <a:rPr lang="en-US" sz="3200" b="1" dirty="0" smtClean="0">
                <a:solidFill>
                  <a:srgbClr val="FF0000"/>
                </a:solidFill>
              </a:rPr>
              <a:t>1.90 %</a:t>
            </a:r>
            <a:endParaRPr lang="th-TH" sz="32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12" name="Rounded Rectangle 11"/>
          <p:cNvSpPr/>
          <p:nvPr/>
        </p:nvSpPr>
        <p:spPr>
          <a:xfrm>
            <a:off x="142336" y="4219664"/>
            <a:ext cx="8892480" cy="1153552"/>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b="1" dirty="0" smtClean="0">
                <a:solidFill>
                  <a:srgbClr val="FF0000"/>
                </a:solidFill>
              </a:rPr>
              <a:t>1 in 3 </a:t>
            </a:r>
            <a:r>
              <a:rPr lang="en-US" b="1" dirty="0" smtClean="0">
                <a:solidFill>
                  <a:schemeClr val="bg1"/>
                </a:solidFill>
              </a:rPr>
              <a:t>of all disabled people in Northeast of Thailand  </a:t>
            </a:r>
            <a:endParaRPr lang="th-TH"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4" name="Rounded Rectangle 13"/>
          <p:cNvSpPr/>
          <p:nvPr/>
        </p:nvSpPr>
        <p:spPr>
          <a:xfrm>
            <a:off x="120488" y="5539336"/>
            <a:ext cx="8892480" cy="118461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3200" b="1" dirty="0" smtClean="0">
              <a:solidFill>
                <a:schemeClr val="bg1"/>
              </a:solidFill>
            </a:endParaRPr>
          </a:p>
          <a:p>
            <a:pPr algn="ctr">
              <a:defRPr/>
            </a:pPr>
            <a:r>
              <a:rPr lang="en-US" sz="3200" b="1" dirty="0" smtClean="0">
                <a:solidFill>
                  <a:schemeClr val="bg1"/>
                </a:solidFill>
              </a:rPr>
              <a:t>access to  </a:t>
            </a:r>
            <a:r>
              <a:rPr lang="en-US" sz="3200" b="1" dirty="0" smtClean="0">
                <a:solidFill>
                  <a:srgbClr val="FF0000"/>
                </a:solidFill>
              </a:rPr>
              <a:t>Health promotion </a:t>
            </a:r>
            <a:r>
              <a:rPr lang="en-US" sz="3200" b="1" dirty="0" smtClean="0">
                <a:solidFill>
                  <a:schemeClr val="bg1"/>
                </a:solidFill>
              </a:rPr>
              <a:t>increases in chronic health conditions, among other causes</a:t>
            </a:r>
            <a:endParaRPr lang="th-TH" sz="32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r>
              <a:rPr lang="en-US" sz="3200" b="1" dirty="0" smtClean="0">
                <a:solidFill>
                  <a:schemeClr val="bg1"/>
                </a:solidFill>
              </a:rPr>
              <a:t> </a:t>
            </a:r>
            <a:endParaRPr lang="th-TH" sz="32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4645024" cy="83671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a:solidFill>
                  <a:schemeClr val="bg1"/>
                </a:solidFill>
              </a:rPr>
              <a:t>Conclusions</a:t>
            </a:r>
            <a:r>
              <a:rPr lang="en-US" sz="4000" dirty="0">
                <a:solidFill>
                  <a:schemeClr val="bg1"/>
                </a:solidFill>
              </a:rPr>
              <a:t>:</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0" y="1916832"/>
            <a:ext cx="9144000" cy="4941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cs typeface="+mj-cs"/>
              </a:rPr>
              <a:t>1. Age </a:t>
            </a:r>
          </a:p>
          <a:p>
            <a:r>
              <a:rPr lang="en-US" b="1" dirty="0" smtClean="0">
                <a:cs typeface="+mj-cs"/>
              </a:rPr>
              <a:t>2. Occupations</a:t>
            </a:r>
          </a:p>
          <a:p>
            <a:r>
              <a:rPr lang="en-US" b="1" dirty="0" smtClean="0">
                <a:cs typeface="+mj-cs"/>
              </a:rPr>
              <a:t>3. Persons who live with PWMDs</a:t>
            </a:r>
          </a:p>
          <a:p>
            <a:r>
              <a:rPr lang="en-US" b="1" dirty="0" smtClean="0">
                <a:cs typeface="+mj-cs"/>
              </a:rPr>
              <a:t>4. Monthly Income</a:t>
            </a:r>
          </a:p>
          <a:p>
            <a:r>
              <a:rPr lang="en-US" b="1" dirty="0" smtClean="0">
                <a:cs typeface="+mj-cs"/>
              </a:rPr>
              <a:t>5. Health status</a:t>
            </a:r>
          </a:p>
          <a:p>
            <a:r>
              <a:rPr lang="en-US" b="1" dirty="0" smtClean="0">
                <a:cs typeface="+mj-cs"/>
              </a:rPr>
              <a:t>6. Level of Knowledge on health</a:t>
            </a:r>
          </a:p>
          <a:p>
            <a:r>
              <a:rPr lang="en-US" b="1" dirty="0" smtClean="0">
                <a:cs typeface="+mj-cs"/>
              </a:rPr>
              <a:t>7. Number of Family’s member</a:t>
            </a:r>
          </a:p>
          <a:p>
            <a:r>
              <a:rPr lang="en-US" b="1" dirty="0" smtClean="0">
                <a:cs typeface="+mj-cs"/>
              </a:rPr>
              <a:t>8. Awareness Policy on access to health promotion</a:t>
            </a:r>
          </a:p>
          <a:p>
            <a:r>
              <a:rPr lang="en-US" b="1" dirty="0" smtClean="0">
                <a:cs typeface="+mj-cs"/>
              </a:rPr>
              <a:t>9. Awareness benefit and right on access to health  </a:t>
            </a:r>
          </a:p>
          <a:p>
            <a:r>
              <a:rPr lang="en-US" b="1" dirty="0" smtClean="0">
                <a:cs typeface="+mj-cs"/>
              </a:rPr>
              <a:t>    promotion</a:t>
            </a:r>
            <a:endParaRPr lang="en-US" b="1" dirty="0">
              <a:cs typeface="+mj-cs"/>
            </a:endParaRPr>
          </a:p>
        </p:txBody>
      </p:sp>
      <p:sp>
        <p:nvSpPr>
          <p:cNvPr id="10" name="Rounded Rectangle 9"/>
          <p:cNvSpPr/>
          <p:nvPr/>
        </p:nvSpPr>
        <p:spPr>
          <a:xfrm>
            <a:off x="936104" y="692696"/>
            <a:ext cx="8100392" cy="1143744"/>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t>Factors Health promotion </a:t>
            </a:r>
            <a:r>
              <a:rPr lang="en-US" b="1" dirty="0"/>
              <a:t>influencing to  accessibility   </a:t>
            </a:r>
            <a:r>
              <a:rPr lang="en-US" b="1" dirty="0" smtClean="0"/>
              <a:t>among PWMDs are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8" name="Oval 5"/>
          <p:cNvSpPr>
            <a:spLocks noChangeArrowheads="1"/>
          </p:cNvSpPr>
          <p:nvPr/>
        </p:nvSpPr>
        <p:spPr bwMode="auto">
          <a:xfrm>
            <a:off x="899592" y="0"/>
            <a:ext cx="5184576" cy="1556792"/>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000" b="1" dirty="0" smtClean="0">
                <a:solidFill>
                  <a:schemeClr val="bg1"/>
                </a:solidFill>
              </a:rPr>
              <a:t>Strength of the study</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0" y="1628800"/>
            <a:ext cx="9144000" cy="4941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indent="-742950">
              <a:buAutoNum type="arabicPeriod"/>
            </a:pPr>
            <a:r>
              <a:rPr lang="en-US" sz="4400" b="1" dirty="0" smtClean="0">
                <a:cs typeface="+mj-cs"/>
              </a:rPr>
              <a:t>This is among  </a:t>
            </a:r>
            <a:r>
              <a:rPr lang="en-US" sz="4400" b="1" dirty="0" smtClean="0"/>
              <a:t>of  the first  Studies in the </a:t>
            </a:r>
            <a:r>
              <a:rPr lang="x-none" sz="4400" b="1" smtClean="0">
                <a:solidFill>
                  <a:schemeClr val="bg1"/>
                </a:solidFill>
              </a:rPr>
              <a:t>Northeast of Thailand </a:t>
            </a:r>
            <a:r>
              <a:rPr lang="en-US" sz="4400" b="1" dirty="0" smtClean="0"/>
              <a:t>.</a:t>
            </a:r>
          </a:p>
          <a:p>
            <a:pPr marL="742950" indent="-742950">
              <a:buAutoNum type="arabicPeriod"/>
            </a:pPr>
            <a:r>
              <a:rPr lang="en-US" sz="4400" b="1" dirty="0" smtClean="0">
                <a:cs typeface="+mj-cs"/>
              </a:rPr>
              <a:t>This study </a:t>
            </a:r>
            <a:r>
              <a:rPr lang="en-US" sz="4400" b="1" dirty="0" smtClean="0">
                <a:cs typeface="+mj-cs"/>
              </a:rPr>
              <a:t> </a:t>
            </a:r>
            <a:r>
              <a:rPr lang="en-US" sz="4400" b="1" dirty="0" smtClean="0">
                <a:cs typeface="+mj-cs"/>
              </a:rPr>
              <a:t>in </a:t>
            </a:r>
            <a:r>
              <a:rPr lang="en-US" sz="4400" b="1" dirty="0" smtClean="0">
                <a:cs typeface="+mj-cs"/>
              </a:rPr>
              <a:t>northeast </a:t>
            </a:r>
            <a:r>
              <a:rPr lang="en-US" sz="4400" b="1" dirty="0" smtClean="0">
                <a:cs typeface="+mj-cs"/>
              </a:rPr>
              <a:t>of </a:t>
            </a:r>
            <a:r>
              <a:rPr lang="en-US" sz="4400" b="1" dirty="0" err="1" smtClean="0">
                <a:cs typeface="+mj-cs"/>
              </a:rPr>
              <a:t>thailand</a:t>
            </a:r>
            <a:r>
              <a:rPr lang="en-US" sz="4400" b="1" dirty="0" smtClean="0">
                <a:cs typeface="+mj-cs"/>
              </a:rPr>
              <a:t>   representative sample of larger sample size </a:t>
            </a:r>
            <a:endParaRPr lang="en-US" sz="4400" b="1" dirty="0">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617923" name="Oval 3"/>
          <p:cNvSpPr>
            <a:spLocks noChangeArrowheads="1"/>
          </p:cNvSpPr>
          <p:nvPr/>
        </p:nvSpPr>
        <p:spPr bwMode="auto">
          <a:xfrm>
            <a:off x="539552" y="692696"/>
            <a:ext cx="8208912" cy="4608512"/>
          </a:xfrm>
          <a:prstGeom prst="ellipse">
            <a:avLst/>
          </a:prstGeom>
          <a:solidFill>
            <a:srgbClr val="FFFF00"/>
          </a:solidFill>
          <a:ln w="9525">
            <a:noFill/>
            <a:round/>
            <a:headEnd/>
            <a:tailEnd/>
          </a:ln>
          <a:effectLst>
            <a:glow rad="228600">
              <a:schemeClr val="accent3">
                <a:satMod val="175000"/>
                <a:alpha val="40000"/>
              </a:schemeClr>
            </a:glow>
            <a:innerShdw blurRad="63500" dist="50800" dir="16200000">
              <a:prstClr val="black">
                <a:alpha val="50000"/>
              </a:prstClr>
            </a:innerShdw>
          </a:effectLst>
          <a:scene3d>
            <a:camera prst="orthographicFront"/>
            <a:lightRig rig="harsh" dir="t">
              <a:rot lat="0" lon="0" rev="3000000"/>
            </a:lightRig>
          </a:scene3d>
          <a:sp3d extrusionH="254000" contourW="19050">
            <a:bevelT w="82550" h="44450" prst="angle"/>
            <a:bevelB w="82550" h="44450" prst="angle"/>
            <a:contourClr>
              <a:srgbClr val="FFFFFF"/>
            </a:contourClr>
          </a:sp3d>
        </p:spPr>
        <p:txBody>
          <a:bodyPr wrap="none" anchor="ctr"/>
          <a:lstStyle/>
          <a:p>
            <a:pPr algn="ctr" eaLnBrk="1" hangingPunct="1">
              <a:spcBef>
                <a:spcPct val="0"/>
              </a:spcBef>
            </a:pPr>
            <a:r>
              <a:rPr lang="en-GB" sz="6600" b="1" dirty="0">
                <a:solidFill>
                  <a:schemeClr val="tx1"/>
                </a:solidFill>
                <a:latin typeface="Arial Narrow" pitchFamily="34" charset="0"/>
                <a:cs typeface="Angsana New" pitchFamily="18" charset="-34"/>
              </a:rPr>
              <a:t>THANK YOU</a:t>
            </a:r>
          </a:p>
          <a:p>
            <a:pPr algn="ctr" eaLnBrk="1" hangingPunct="1">
              <a:spcBef>
                <a:spcPct val="0"/>
              </a:spcBef>
            </a:pPr>
            <a:r>
              <a:rPr lang="en-GB" sz="6600" b="1" dirty="0">
                <a:solidFill>
                  <a:schemeClr val="tx1"/>
                </a:solidFill>
                <a:latin typeface="Arial Narrow" pitchFamily="34" charset="0"/>
                <a:cs typeface="Angsana New" pitchFamily="18" charset="-34"/>
              </a:rPr>
              <a:t>for your attention…</a:t>
            </a:r>
            <a:endParaRPr lang="th-TH" sz="6600" b="1" dirty="0">
              <a:solidFill>
                <a:schemeClr val="tx1"/>
              </a:solidFill>
              <a:latin typeface="Arial Narrow" pitchFamily="34" charset="0"/>
              <a:cs typeface="Angsana New" pitchFamily="18" charset="-34"/>
            </a:endParaRPr>
          </a:p>
        </p:txBody>
      </p:sp>
      <p:graphicFrame>
        <p:nvGraphicFramePr>
          <p:cNvPr id="1617925" name="Object 3"/>
          <p:cNvGraphicFramePr>
            <a:graphicFrameLocks noChangeAspect="1"/>
          </p:cNvGraphicFramePr>
          <p:nvPr>
            <p:ph/>
          </p:nvPr>
        </p:nvGraphicFramePr>
        <p:xfrm>
          <a:off x="2026628" y="5562600"/>
          <a:ext cx="5090746" cy="762000"/>
        </p:xfrm>
        <a:graphic>
          <a:graphicData uri="http://schemas.openxmlformats.org/presentationml/2006/ole">
            <p:oleObj spid="_x0000_s1026" name="Photo Editor Photo" r:id="rId4" imgW="5514286" imgH="762106" progId="">
              <p:embed/>
            </p:oleObj>
          </a:graphicData>
        </a:graphic>
      </p:graphicFrame>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17923"/>
                                        </p:tgtEl>
                                        <p:attrNameLst>
                                          <p:attrName>style.visibility</p:attrName>
                                        </p:attrNameLst>
                                      </p:cBhvr>
                                      <p:to>
                                        <p:strVal val="visible"/>
                                      </p:to>
                                    </p:set>
                                    <p:animEffect transition="in" filter="blinds(horizontal)">
                                      <p:cBhvr>
                                        <p:cTn id="7" dur="3000"/>
                                        <p:tgtEl>
                                          <p:spTgt spid="1617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792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36512" y="0"/>
            <a:ext cx="9241472" cy="685800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prst="relaxedInset"/>
          </a:sp3d>
        </p:spPr>
      </p:pic>
      <p:sp>
        <p:nvSpPr>
          <p:cNvPr id="13" name="Oval 5"/>
          <p:cNvSpPr>
            <a:spLocks noChangeArrowheads="1"/>
          </p:cNvSpPr>
          <p:nvPr/>
        </p:nvSpPr>
        <p:spPr bwMode="auto">
          <a:xfrm>
            <a:off x="812163" y="301042"/>
            <a:ext cx="5076055" cy="1111733"/>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9600" b="1" dirty="0" smtClean="0">
                <a:solidFill>
                  <a:srgbClr val="FF0000"/>
                </a:solidFill>
                <a:effectLst>
                  <a:outerShdw blurRad="38100" dist="38100" dir="2700000" algn="tl">
                    <a:srgbClr val="000000"/>
                  </a:outerShdw>
                </a:effectLst>
                <a:latin typeface="TH Niramit AS" pitchFamily="2" charset="-34"/>
                <a:cs typeface="TH Niramit AS" pitchFamily="2" charset="-34"/>
              </a:rPr>
              <a:t>Objective</a:t>
            </a:r>
            <a:endParaRPr lang="th-TH" sz="96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0" y="1772816"/>
            <a:ext cx="9144000" cy="216024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000" b="1" dirty="0" smtClean="0">
                <a:solidFill>
                  <a:schemeClr val="bg1"/>
                </a:solidFill>
              </a:rPr>
              <a:t>Examine  factors influencing accessibility </a:t>
            </a:r>
          </a:p>
          <a:p>
            <a:pPr algn="ctr">
              <a:defRPr/>
            </a:pPr>
            <a:r>
              <a:rPr lang="en-US" sz="4000" b="1" dirty="0" smtClean="0">
                <a:solidFill>
                  <a:schemeClr val="bg1"/>
                </a:solidFill>
              </a:rPr>
              <a:t> to Health promotion </a:t>
            </a: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9" name="Rounded Rectangle 8"/>
          <p:cNvSpPr/>
          <p:nvPr/>
        </p:nvSpPr>
        <p:spPr>
          <a:xfrm>
            <a:off x="0" y="4293096"/>
            <a:ext cx="9144000" cy="216024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4400" b="1" dirty="0" smtClean="0">
                <a:solidFill>
                  <a:schemeClr val="bg1"/>
                </a:solidFill>
              </a:rPr>
              <a:t>Describe situations of accessibility </a:t>
            </a:r>
          </a:p>
          <a:p>
            <a:pPr algn="ctr">
              <a:defRPr/>
            </a:pPr>
            <a:r>
              <a:rPr lang="en-US" sz="4400" b="1" dirty="0" smtClean="0">
                <a:solidFill>
                  <a:schemeClr val="bg1"/>
                </a:solidFill>
              </a:rPr>
              <a:t>to  Health promotion</a:t>
            </a:r>
            <a:endParaRPr lang="th-TH" sz="44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116632"/>
            <a:ext cx="7648269" cy="139976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323528" y="1605272"/>
            <a:ext cx="3096344"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4000" b="1" dirty="0" smtClean="0">
              <a:solidFill>
                <a:srgbClr val="FF0000"/>
              </a:solidFill>
            </a:endParaRPr>
          </a:p>
          <a:p>
            <a:pPr algn="ctr">
              <a:defRPr/>
            </a:pPr>
            <a:r>
              <a:rPr lang="en-US" sz="4000" b="1" dirty="0" smtClean="0">
                <a:solidFill>
                  <a:srgbClr val="FF0000"/>
                </a:solidFill>
              </a:rPr>
              <a:t>Study Design</a:t>
            </a:r>
            <a:endParaRPr lang="th-TH" sz="40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endParaRPr lang="th-TH" sz="4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1" name="Rounded Rectangle 10"/>
          <p:cNvSpPr/>
          <p:nvPr/>
        </p:nvSpPr>
        <p:spPr>
          <a:xfrm>
            <a:off x="224224" y="3178144"/>
            <a:ext cx="8712968" cy="22670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6600" b="1" dirty="0" smtClean="0">
              <a:solidFill>
                <a:srgbClr val="FF0000"/>
              </a:solidFill>
            </a:endParaRPr>
          </a:p>
          <a:p>
            <a:pPr algn="ctr">
              <a:defRPr/>
            </a:pPr>
            <a:r>
              <a:rPr lang="en-US" sz="6600" b="1" dirty="0" smtClean="0">
                <a:solidFill>
                  <a:schemeClr val="bg1"/>
                </a:solidFill>
              </a:rPr>
              <a:t>Cross sectional </a:t>
            </a:r>
          </a:p>
          <a:p>
            <a:pPr algn="ctr">
              <a:defRPr/>
            </a:pPr>
            <a:r>
              <a:rPr lang="en-US" sz="6600" b="1" dirty="0" smtClean="0">
                <a:solidFill>
                  <a:schemeClr val="bg1"/>
                </a:solidFill>
              </a:rPr>
              <a:t>analytical study</a:t>
            </a:r>
            <a:endParaRPr lang="th-TH" sz="6600" b="1" dirty="0" smtClean="0">
              <a:solidFill>
                <a:schemeClr val="bg1"/>
              </a:solidFill>
              <a:effectLst>
                <a:outerShdw blurRad="38100" dist="38100" dir="2700000" algn="tl">
                  <a:srgbClr val="000000"/>
                </a:outerShdw>
              </a:effectLst>
              <a:latin typeface="TH Niramit AS" pitchFamily="2" charset="-34"/>
              <a:cs typeface="TH Niramit AS" pitchFamily="2" charset="-34"/>
            </a:endParaRPr>
          </a:p>
          <a:p>
            <a:pPr algn="ctr">
              <a:defRPr/>
            </a:pPr>
            <a:endParaRPr lang="th-TH" sz="66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116632"/>
            <a:ext cx="7648269" cy="139976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122832" y="3240272"/>
            <a:ext cx="8892480" cy="3357080"/>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t"/>
            <a:r>
              <a:rPr lang="en-US" sz="7200" b="1" dirty="0" smtClean="0">
                <a:solidFill>
                  <a:schemeClr val="bg1"/>
                </a:solidFill>
              </a:rPr>
              <a:t>Access to health care:  </a:t>
            </a:r>
          </a:p>
          <a:p>
            <a:pPr algn="ctr" fontAlgn="t"/>
            <a:r>
              <a:rPr lang="en-US" sz="7200" b="1" dirty="0" smtClean="0">
                <a:solidFill>
                  <a:schemeClr val="bg1"/>
                </a:solidFill>
              </a:rPr>
              <a:t> Health promotion </a:t>
            </a:r>
            <a:endParaRPr lang="en-US" sz="7200" b="1" dirty="0">
              <a:solidFill>
                <a:schemeClr val="bg1"/>
              </a:solidFill>
            </a:endParaRPr>
          </a:p>
        </p:txBody>
      </p:sp>
      <p:sp>
        <p:nvSpPr>
          <p:cNvPr id="10" name="Rounded Rectangle 9"/>
          <p:cNvSpPr/>
          <p:nvPr/>
        </p:nvSpPr>
        <p:spPr>
          <a:xfrm>
            <a:off x="179512" y="1844824"/>
            <a:ext cx="8712968" cy="115212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sz="3600" b="1" dirty="0" smtClean="0">
                <a:solidFill>
                  <a:srgbClr val="FF0000"/>
                </a:solidFill>
              </a:rPr>
              <a:t>Dependent Variables</a:t>
            </a:r>
            <a:endParaRPr lang="th-TH" sz="36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812163" y="0"/>
            <a:ext cx="7648269" cy="1124744"/>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9" name="Oval 5"/>
          <p:cNvSpPr>
            <a:spLocks noChangeArrowheads="1"/>
          </p:cNvSpPr>
          <p:nvPr/>
        </p:nvSpPr>
        <p:spPr bwMode="auto">
          <a:xfrm>
            <a:off x="0" y="1772816"/>
            <a:ext cx="2267744" cy="4824536"/>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algn="ctr">
              <a:defRPr/>
            </a:pPr>
            <a:r>
              <a:rPr lang="en-US" sz="3200" b="1" dirty="0" smtClean="0">
                <a:solidFill>
                  <a:srgbClr val="FF0000"/>
                </a:solidFill>
              </a:rPr>
              <a:t>Independent </a:t>
            </a:r>
          </a:p>
          <a:p>
            <a:pPr algn="ctr">
              <a:defRPr/>
            </a:pPr>
            <a:r>
              <a:rPr lang="en-US" sz="3200" b="1" dirty="0" smtClean="0">
                <a:solidFill>
                  <a:srgbClr val="FF0000"/>
                </a:solidFill>
              </a:rPr>
              <a:t>Variables</a:t>
            </a:r>
            <a:endParaRPr lang="th-TH" sz="3200" b="1" dirty="0">
              <a:solidFill>
                <a:srgbClr val="FF0000"/>
              </a:solidFill>
              <a:effectLst>
                <a:outerShdw blurRad="38100" dist="38100" dir="2700000" algn="tl">
                  <a:srgbClr val="000000"/>
                </a:outerShdw>
              </a:effectLst>
              <a:latin typeface="TH Niramit AS" pitchFamily="2" charset="-34"/>
              <a:cs typeface="TH Niramit AS" pitchFamily="2" charset="-34"/>
            </a:endParaRPr>
          </a:p>
        </p:txBody>
      </p:sp>
      <p:sp>
        <p:nvSpPr>
          <p:cNvPr id="8" name="Rounded Rectangle 7"/>
          <p:cNvSpPr/>
          <p:nvPr/>
        </p:nvSpPr>
        <p:spPr>
          <a:xfrm>
            <a:off x="2267744" y="1124744"/>
            <a:ext cx="6948264" cy="5797816"/>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b="1" dirty="0" smtClean="0">
                <a:solidFill>
                  <a:schemeClr val="bg1"/>
                </a:solidFill>
              </a:rPr>
              <a:t>1.Sex</a:t>
            </a:r>
          </a:p>
          <a:p>
            <a:pPr lvl="0"/>
            <a:r>
              <a:rPr lang="en-US" sz="2400" b="1" dirty="0" smtClean="0">
                <a:solidFill>
                  <a:schemeClr val="bg1"/>
                </a:solidFill>
              </a:rPr>
              <a:t>2. Age </a:t>
            </a:r>
          </a:p>
          <a:p>
            <a:pPr lvl="0"/>
            <a:r>
              <a:rPr lang="en-US" sz="2400" b="1" dirty="0" smtClean="0">
                <a:solidFill>
                  <a:schemeClr val="bg1"/>
                </a:solidFill>
              </a:rPr>
              <a:t>3. Educational attainment </a:t>
            </a:r>
          </a:p>
          <a:p>
            <a:pPr lvl="0"/>
            <a:r>
              <a:rPr lang="en-US" sz="2400" b="1" dirty="0" smtClean="0">
                <a:solidFill>
                  <a:schemeClr val="bg1"/>
                </a:solidFill>
              </a:rPr>
              <a:t>4.Occupation</a:t>
            </a:r>
          </a:p>
          <a:p>
            <a:pPr lvl="0"/>
            <a:r>
              <a:rPr lang="en-US" sz="2400" b="1" dirty="0" smtClean="0">
                <a:solidFill>
                  <a:schemeClr val="bg1"/>
                </a:solidFill>
              </a:rPr>
              <a:t>5. Monthly income</a:t>
            </a:r>
          </a:p>
          <a:p>
            <a:pPr lvl="0"/>
            <a:r>
              <a:rPr lang="en-US" sz="2400" b="1" dirty="0" smtClean="0">
                <a:solidFill>
                  <a:schemeClr val="bg1"/>
                </a:solidFill>
              </a:rPr>
              <a:t>6. Person who PWMDs live with </a:t>
            </a:r>
          </a:p>
          <a:p>
            <a:pPr lvl="0"/>
            <a:r>
              <a:rPr lang="en-US" sz="2400" b="1" dirty="0" smtClean="0">
                <a:solidFill>
                  <a:schemeClr val="bg1"/>
                </a:solidFill>
              </a:rPr>
              <a:t>7. Health status</a:t>
            </a:r>
          </a:p>
          <a:p>
            <a:pPr lvl="0"/>
            <a:r>
              <a:rPr lang="en-US" sz="2400" b="1" dirty="0" smtClean="0">
                <a:solidFill>
                  <a:schemeClr val="bg1"/>
                </a:solidFill>
              </a:rPr>
              <a:t>8. Level Knowledge of PWMDs</a:t>
            </a:r>
          </a:p>
          <a:p>
            <a:pPr lvl="0"/>
            <a:r>
              <a:rPr lang="en-US" sz="2400" b="1" dirty="0" smtClean="0">
                <a:solidFill>
                  <a:schemeClr val="bg1"/>
                </a:solidFill>
              </a:rPr>
              <a:t>9. Number of Family’s member</a:t>
            </a:r>
          </a:p>
          <a:p>
            <a:pPr marL="457200" lvl="0" indent="-457200">
              <a:buAutoNum type="arabicPeriod" startAt="10"/>
            </a:pPr>
            <a:r>
              <a:rPr lang="en-US" sz="2400" b="1" dirty="0" smtClean="0">
                <a:solidFill>
                  <a:schemeClr val="bg1"/>
                </a:solidFill>
              </a:rPr>
              <a:t>Distance from home to main health care</a:t>
            </a:r>
          </a:p>
          <a:p>
            <a:pPr marL="514350" lvl="0" indent="-514350">
              <a:buAutoNum type="arabicPeriod" startAt="10"/>
            </a:pPr>
            <a:r>
              <a:rPr lang="en-US" sz="2400" b="1" dirty="0" smtClean="0">
                <a:solidFill>
                  <a:schemeClr val="bg1"/>
                </a:solidFill>
              </a:rPr>
              <a:t> Aware Policy </a:t>
            </a:r>
            <a:r>
              <a:rPr lang="en-US" sz="2400" b="1" dirty="0" smtClean="0"/>
              <a:t> on access to Health promotion</a:t>
            </a:r>
          </a:p>
          <a:p>
            <a:pPr marL="514350" lvl="0" indent="-514350">
              <a:buAutoNum type="arabicPeriod" startAt="10"/>
            </a:pPr>
            <a:r>
              <a:rPr lang="en-US" sz="2400" b="1" dirty="0" smtClean="0">
                <a:solidFill>
                  <a:schemeClr val="bg1"/>
                </a:solidFill>
              </a:rPr>
              <a:t> Aware Benefit and Right  </a:t>
            </a:r>
            <a:r>
              <a:rPr lang="en-US" sz="2400" b="1" dirty="0" smtClean="0"/>
              <a:t> on access to Health promotion</a:t>
            </a:r>
            <a:endParaRPr lang="en-US" sz="2400" b="1" dirty="0" smtClean="0">
              <a:solidFill>
                <a:schemeClr val="bg1"/>
              </a:solidFill>
            </a:endParaRPr>
          </a:p>
          <a:p>
            <a:pPr algn="ctr"/>
            <a:endParaRPr lang="th-TH" sz="24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19"/>
                                        </p:tgtEl>
                                      </p:cBhvr>
                                    </p:animEffect>
                                    <p:set>
                                      <p:cBhvr>
                                        <p:cTn id="1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0" y="0"/>
            <a:ext cx="9137668" cy="6858000"/>
          </a:xfrm>
          <a:prstGeom prst="rect">
            <a:avLst/>
          </a:prstGeom>
          <a:scene3d>
            <a:camera prst="orthographicFront"/>
            <a:lightRig rig="threePt" dir="t"/>
          </a:scene3d>
        </p:spPr>
      </p:pic>
      <p:sp>
        <p:nvSpPr>
          <p:cNvPr id="13" name="Oval 5"/>
          <p:cNvSpPr>
            <a:spLocks noChangeArrowheads="1"/>
          </p:cNvSpPr>
          <p:nvPr/>
        </p:nvSpPr>
        <p:spPr bwMode="auto">
          <a:xfrm>
            <a:off x="144017" y="1556792"/>
            <a:ext cx="4932039" cy="1584176"/>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6000" b="1" dirty="0" smtClean="0">
                <a:solidFill>
                  <a:schemeClr val="bg1"/>
                </a:solidFill>
                <a:effectLst>
                  <a:outerShdw blurRad="38100" dist="38100" dir="2700000" algn="tl">
                    <a:srgbClr val="000000"/>
                  </a:outerShdw>
                </a:effectLst>
                <a:latin typeface="TH Niramit AS" pitchFamily="2" charset="-34"/>
                <a:cs typeface="TH Niramit AS" pitchFamily="2" charset="-34"/>
              </a:rPr>
              <a:t>Study Populations</a:t>
            </a:r>
            <a:endParaRPr lang="th-TH" sz="60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10" name="Rounded Rectangle 9"/>
          <p:cNvSpPr/>
          <p:nvPr/>
        </p:nvSpPr>
        <p:spPr>
          <a:xfrm>
            <a:off x="107504" y="3356992"/>
            <a:ext cx="8892480" cy="3312368"/>
          </a:xfrm>
          <a:prstGeom prst="roundRect">
            <a:avLst/>
          </a:prstGeom>
          <a:solidFill>
            <a:srgbClr val="02045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GB" sz="4800" dirty="0" smtClean="0">
                <a:solidFill>
                  <a:schemeClr val="bg1"/>
                </a:solidFill>
              </a:rPr>
              <a:t>persons with movement disability</a:t>
            </a:r>
          </a:p>
          <a:p>
            <a:pPr algn="ctr">
              <a:defRPr/>
            </a:pPr>
            <a:r>
              <a:rPr lang="en-GB" sz="4800" dirty="0" smtClean="0">
                <a:solidFill>
                  <a:schemeClr val="bg1"/>
                </a:solidFill>
              </a:rPr>
              <a:t>in the Northeast of Thailand</a:t>
            </a:r>
            <a:endParaRPr lang="th-TH" sz="48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9" name="Oval 5"/>
          <p:cNvSpPr>
            <a:spLocks noChangeArrowheads="1"/>
          </p:cNvSpPr>
          <p:nvPr/>
        </p:nvSpPr>
        <p:spPr bwMode="auto">
          <a:xfrm>
            <a:off x="812163" y="144016"/>
            <a:ext cx="7648269" cy="1340768"/>
          </a:xfrm>
          <a:prstGeom prst="ellipse">
            <a:avLst/>
          </a:prstGeom>
          <a:solidFill>
            <a:srgbClr val="02045E"/>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1003">
            <a:schemeClr val="dk2"/>
          </a:fillRef>
          <a:effectRef idx="0">
            <a:scrgbClr r="0" g="0" b="0"/>
          </a:effectRef>
          <a:fontRef idx="major"/>
        </p:style>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9"/>
                                        </p:tgtEl>
                                      </p:cBhvr>
                                    </p:animEffect>
                                    <p:set>
                                      <p:cBhvr>
                                        <p:cTn id="12"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108520" y="-54768"/>
            <a:ext cx="9318196" cy="6912768"/>
          </a:xfrm>
          <a:prstGeom prst="rect">
            <a:avLst/>
          </a:prstGeom>
          <a:scene3d>
            <a:camera prst="orthographicFront"/>
            <a:lightRig rig="threePt" dir="t"/>
          </a:scene3d>
        </p:spPr>
      </p:pic>
      <p:sp>
        <p:nvSpPr>
          <p:cNvPr id="18" name="Rounded Rectangle 17"/>
          <p:cNvSpPr/>
          <p:nvPr/>
        </p:nvSpPr>
        <p:spPr>
          <a:xfrm>
            <a:off x="70328" y="3140968"/>
            <a:ext cx="8964488" cy="3384376"/>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t"/>
            <a:r>
              <a:rPr lang="en-US" sz="5400" b="1" dirty="0"/>
              <a:t>M</a:t>
            </a:r>
            <a:r>
              <a:rPr lang="en-US" sz="5400" b="1" dirty="0" smtClean="0"/>
              <a:t>ultiple </a:t>
            </a:r>
            <a:r>
              <a:rPr lang="en-US" sz="5400" b="1" dirty="0" err="1" smtClean="0"/>
              <a:t>regresstion</a:t>
            </a:r>
            <a:r>
              <a:rPr lang="en-US" sz="5400" b="1" dirty="0" smtClean="0"/>
              <a:t> analysis </a:t>
            </a:r>
            <a:r>
              <a:rPr lang="en-US" sz="4800" b="1" dirty="0"/>
              <a:t>considering  </a:t>
            </a:r>
            <a:r>
              <a:rPr lang="en-US" sz="4800" b="1" dirty="0" smtClean="0"/>
              <a:t>the mean different </a:t>
            </a:r>
            <a:r>
              <a:rPr lang="en-US" sz="5400" b="1" dirty="0" smtClean="0"/>
              <a:t>with </a:t>
            </a:r>
            <a:r>
              <a:rPr lang="en-US" sz="5400" b="1" dirty="0"/>
              <a:t>95% CI</a:t>
            </a:r>
            <a:endParaRPr lang="th-TH" sz="5400" b="1" dirty="0"/>
          </a:p>
        </p:txBody>
      </p:sp>
      <p:sp>
        <p:nvSpPr>
          <p:cNvPr id="19" name="Oval 5"/>
          <p:cNvSpPr>
            <a:spLocks noChangeArrowheads="1"/>
          </p:cNvSpPr>
          <p:nvPr/>
        </p:nvSpPr>
        <p:spPr bwMode="auto">
          <a:xfrm>
            <a:off x="812163" y="116632"/>
            <a:ext cx="7648269" cy="1399766"/>
          </a:xfrm>
          <a:prstGeom prst="ellipse">
            <a:avLst/>
          </a:prstGeom>
          <a:solidFill>
            <a:srgbClr val="0011EA"/>
          </a:soli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7200" b="1" dirty="0" smtClean="0">
                <a:solidFill>
                  <a:schemeClr val="bg1"/>
                </a:solidFill>
                <a:effectLst>
                  <a:outerShdw blurRad="38100" dist="38100" dir="2700000" algn="tl">
                    <a:srgbClr val="000000"/>
                  </a:outerShdw>
                </a:effectLst>
                <a:latin typeface="TH Niramit AS" pitchFamily="2" charset="-34"/>
                <a:cs typeface="TH Niramit AS" pitchFamily="2" charset="-34"/>
              </a:rPr>
              <a:t>Materials and Methods</a:t>
            </a:r>
            <a:endParaRPr lang="th-TH" sz="72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20" name="Oval 5"/>
          <p:cNvSpPr>
            <a:spLocks noChangeArrowheads="1"/>
          </p:cNvSpPr>
          <p:nvPr/>
        </p:nvSpPr>
        <p:spPr bwMode="auto">
          <a:xfrm>
            <a:off x="0" y="1484784"/>
            <a:ext cx="4572000" cy="1512168"/>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lvl="0" algn="ctr"/>
            <a:r>
              <a:rPr lang="en-US" sz="3600" b="1" dirty="0">
                <a:solidFill>
                  <a:srgbClr val="FF0000"/>
                </a:solidFill>
              </a:rPr>
              <a:t>Statistical Analysis</a:t>
            </a:r>
            <a:endParaRPr lang="en-US" sz="36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th-TH"/>
          </a:p>
        </p:txBody>
      </p:sp>
      <p:sp>
        <p:nvSpPr>
          <p:cNvPr id="3" name="Subtitle 2"/>
          <p:cNvSpPr>
            <a:spLocks noGrp="1"/>
          </p:cNvSpPr>
          <p:nvPr>
            <p:ph type="subTitle" idx="1"/>
          </p:nvPr>
        </p:nvSpPr>
        <p:spPr/>
        <p:txBody>
          <a:bodyPr/>
          <a:lstStyle/>
          <a:p>
            <a:endParaRPr lang="th-TH"/>
          </a:p>
        </p:txBody>
      </p:sp>
      <p:pic>
        <p:nvPicPr>
          <p:cNvPr id="4" name="Picture 3" descr="Background_new.jpg"/>
          <p:cNvPicPr>
            <a:picLocks noChangeAspect="1"/>
          </p:cNvPicPr>
          <p:nvPr/>
        </p:nvPicPr>
        <p:blipFill>
          <a:blip r:embed="rId3" cstate="print"/>
          <a:stretch>
            <a:fillRect/>
          </a:stretch>
        </p:blipFill>
        <p:spPr>
          <a:xfrm>
            <a:off x="6332" y="-54768"/>
            <a:ext cx="9137668" cy="6912768"/>
          </a:xfrm>
          <a:prstGeom prst="rect">
            <a:avLst/>
          </a:prstGeom>
          <a:scene3d>
            <a:camera prst="orthographicFront"/>
            <a:lightRig rig="threePt" dir="t"/>
          </a:scene3d>
        </p:spPr>
      </p:pic>
      <p:sp>
        <p:nvSpPr>
          <p:cNvPr id="18" name="Rounded Rectangle 17"/>
          <p:cNvSpPr/>
          <p:nvPr/>
        </p:nvSpPr>
        <p:spPr>
          <a:xfrm>
            <a:off x="323528" y="2827984"/>
            <a:ext cx="8496944" cy="1512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total number of    </a:t>
            </a:r>
          </a:p>
          <a:p>
            <a:pPr algn="ctr"/>
            <a:r>
              <a:rPr lang="en-US" sz="3200" b="1" dirty="0"/>
              <a:t>persons with </a:t>
            </a:r>
            <a:r>
              <a:rPr lang="en-GB" sz="3200" b="1" dirty="0"/>
              <a:t>movement disability </a:t>
            </a:r>
            <a:r>
              <a:rPr lang="en-US" sz="3200" b="1" dirty="0"/>
              <a:t>(PWMDs</a:t>
            </a:r>
            <a:r>
              <a:rPr lang="en-US" sz="3200" b="1" dirty="0" smtClean="0"/>
              <a:t>)</a:t>
            </a:r>
          </a:p>
          <a:p>
            <a:pPr algn="ctr"/>
            <a:r>
              <a:rPr lang="en-US" sz="3200" b="1" dirty="0" smtClean="0"/>
              <a:t> </a:t>
            </a:r>
            <a:r>
              <a:rPr lang="en-US" sz="3200" b="1" dirty="0"/>
              <a:t>(N = 228,595)</a:t>
            </a:r>
          </a:p>
        </p:txBody>
      </p:sp>
      <p:sp>
        <p:nvSpPr>
          <p:cNvPr id="20" name="Oval 5"/>
          <p:cNvSpPr>
            <a:spLocks noChangeArrowheads="1"/>
          </p:cNvSpPr>
          <p:nvPr/>
        </p:nvSpPr>
        <p:spPr bwMode="auto">
          <a:xfrm>
            <a:off x="0" y="1628800"/>
            <a:ext cx="4572000" cy="1008112"/>
          </a:xfrm>
          <a:prstGeom prst="ellipse">
            <a:avLst/>
          </a:prstGeom>
          <a:ln>
            <a:headEnd/>
            <a:tailEnd/>
          </a:ln>
        </p:spPr>
        <p:style>
          <a:lnRef idx="0">
            <a:schemeClr val="accent6"/>
          </a:lnRef>
          <a:fillRef idx="1003">
            <a:schemeClr val="lt1"/>
          </a:fillRef>
          <a:effectRef idx="3">
            <a:schemeClr val="accent6"/>
          </a:effectRef>
          <a:fontRef idx="minor">
            <a:schemeClr val="lt1"/>
          </a:fontRef>
        </p:style>
        <p:txBody>
          <a:bodyPr wrap="none" anchor="ctr"/>
          <a:lstStyle/>
          <a:p>
            <a:pPr lvl="0" algn="ctr"/>
            <a:r>
              <a:rPr lang="en-US" sz="3600" b="1" dirty="0" smtClean="0">
                <a:solidFill>
                  <a:srgbClr val="FF0000"/>
                </a:solidFill>
              </a:rPr>
              <a:t>Sample Size</a:t>
            </a:r>
            <a:endParaRPr lang="en-US" sz="3600" dirty="0">
              <a:solidFill>
                <a:srgbClr val="FF0000"/>
              </a:solidFill>
            </a:endParaRPr>
          </a:p>
        </p:txBody>
      </p:sp>
      <p:sp>
        <p:nvSpPr>
          <p:cNvPr id="8" name="Oval 5"/>
          <p:cNvSpPr>
            <a:spLocks noChangeArrowheads="1"/>
          </p:cNvSpPr>
          <p:nvPr/>
        </p:nvSpPr>
        <p:spPr bwMode="auto">
          <a:xfrm>
            <a:off x="935088" y="260648"/>
            <a:ext cx="4645024" cy="1224136"/>
          </a:xfrm>
          <a:prstGeom prst="ellipse">
            <a:avLst/>
          </a:prstGeom>
          <a:gradFill rotWithShape="1">
            <a:gsLst>
              <a:gs pos="0">
                <a:srgbClr val="0000FF"/>
              </a:gs>
              <a:gs pos="100000">
                <a:srgbClr val="0000FF">
                  <a:gamma/>
                  <a:shade val="46275"/>
                  <a:invGamma/>
                </a:srgbClr>
              </a:gs>
            </a:gsLst>
            <a:path path="shape">
              <a:fillToRect l="50000" t="50000" r="50000" b="50000"/>
            </a:path>
          </a:gradFill>
          <a:ln w="9525">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defRPr/>
            </a:pPr>
            <a:r>
              <a:rPr lang="en-US" sz="4800" b="1" dirty="0" smtClean="0">
                <a:solidFill>
                  <a:schemeClr val="bg1"/>
                </a:solidFill>
              </a:rPr>
              <a:t>Results</a:t>
            </a:r>
            <a:endParaRPr lang="th-TH" sz="4800" b="1" dirty="0">
              <a:solidFill>
                <a:schemeClr val="bg1"/>
              </a:solidFill>
              <a:effectLst>
                <a:outerShdw blurRad="38100" dist="38100" dir="2700000" algn="tl">
                  <a:srgbClr val="000000"/>
                </a:outerShdw>
              </a:effectLst>
              <a:latin typeface="TH Niramit AS" pitchFamily="2" charset="-34"/>
              <a:cs typeface="TH Niramit AS" pitchFamily="2" charset="-34"/>
            </a:endParaRPr>
          </a:p>
        </p:txBody>
      </p:sp>
      <p:sp>
        <p:nvSpPr>
          <p:cNvPr id="9" name="Down Arrow 8"/>
          <p:cNvSpPr/>
          <p:nvPr/>
        </p:nvSpPr>
        <p:spPr>
          <a:xfrm>
            <a:off x="3563888" y="4437112"/>
            <a:ext cx="1512168" cy="576064"/>
          </a:xfrm>
          <a:prstGeom prst="downArrow">
            <a:avLst/>
          </a:prstGeom>
          <a:solidFill>
            <a:srgbClr val="0011EA"/>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a:p>
        </p:txBody>
      </p:sp>
      <p:sp>
        <p:nvSpPr>
          <p:cNvPr id="10" name="Rounded Rectangle 9"/>
          <p:cNvSpPr/>
          <p:nvPr/>
        </p:nvSpPr>
        <p:spPr>
          <a:xfrm>
            <a:off x="292464" y="5013176"/>
            <a:ext cx="8496944" cy="1512168"/>
          </a:xfrm>
          <a:prstGeom prst="roundRect">
            <a:avLst/>
          </a:prstGeom>
          <a:solidFill>
            <a:srgbClr val="0515FF">
              <a:alpha val="92000"/>
            </a:srgb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Total of sample size  using the formula for          multiple regression analysis</a:t>
            </a:r>
          </a:p>
          <a:p>
            <a:pPr algn="ctr"/>
            <a:r>
              <a:rPr lang="en-US" sz="3200" b="1" dirty="0"/>
              <a:t> (n = 462)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8" grpId="0" animBg="1"/>
    </p:bldLst>
  </p:timing>
</p:sld>
</file>

<file path=ppt/theme/theme1.xml><?xml version="1.0" encoding="utf-8"?>
<a:theme xmlns:a="http://schemas.openxmlformats.org/drawingml/2006/main" name="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rgbClr val="C00000"/>
        </a:solidFill>
        <a:ln>
          <a:noFill/>
        </a:ln>
        <a:effectLst>
          <a:outerShdw blurRad="44450" dist="27940" dir="5400000" algn="ctr">
            <a:srgbClr val="000000">
              <a:alpha val="32000"/>
            </a:srgbClr>
          </a:outerShdw>
          <a:softEdge rad="635000"/>
        </a:effectLst>
        <a:scene3d>
          <a:camera prst="orthographicFront">
            <a:rot lat="0" lon="0" rev="0"/>
          </a:camera>
          <a:lightRig rig="balanced" dir="t">
            <a:rot lat="0" lon="0" rev="8700000"/>
          </a:lightRig>
        </a:scene3d>
        <a:sp3d>
          <a:bevelT w="190500" h="38100"/>
        </a:sp3d>
      </a:spPr>
      <a:bodyPr vert="horz" lIns="91440" tIns="45720" rIns="91440" bIns="45720" rtlCol="0" anchor="ctr">
        <a:noAutofit/>
      </a:bodyPr>
      <a:lstStyle>
        <a:defPPr algn="ctr">
          <a:defRPr sz="4400">
            <a:solidFill>
              <a:schemeClr val="bg1"/>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1579</TotalTime>
  <Words>1049</Words>
  <Application>Microsoft Office PowerPoint</Application>
  <PresentationFormat>On-screen Show (4:3)</PresentationFormat>
  <Paragraphs>143</Paragraphs>
  <Slides>22</Slides>
  <Notes>19</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Photo Editor Photo</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KUA-HOME</dc:creator>
  <cp:lastModifiedBy>KUA-HOME</cp:lastModifiedBy>
  <cp:revision>261</cp:revision>
  <dcterms:created xsi:type="dcterms:W3CDTF">2013-07-17T07:40:20Z</dcterms:created>
  <dcterms:modified xsi:type="dcterms:W3CDTF">2013-07-29T02:52:13Z</dcterms:modified>
</cp:coreProperties>
</file>