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58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0080"/>
    </p:penClr>
  </p:showPr>
  <p:clrMru>
    <a:srgbClr val="0011EA"/>
    <a:srgbClr val="0515FF"/>
    <a:srgbClr val="02045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t>17/07/56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t>17/07/56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t>17/07/56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gen1</a:t>
            </a:r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09692" y="629602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A167FDE-B2A1-4D6A-95B9-FBF228263117}" type="slidenum">
              <a:rPr lang="en-US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t>17/07/56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t>17/07/56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t>17/07/56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t>17/07/56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t>17/07/56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t>17/07/56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t>17/07/56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t>17/07/56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99449-5DAE-4669-95B9-D3A0290DEF82}" type="datetimeFigureOut">
              <a:rPr lang="th-TH" smtClean="0"/>
              <a:t>17/07/56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5F690-4D43-4E78-BA08-C256B24DF90F}" type="slidenum">
              <a:rPr lang="th-TH" smtClean="0"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10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0"/>
            <a:ext cx="9137668" cy="6858000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71600" y="1916832"/>
            <a:ext cx="7776864" cy="2736304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6350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x-none" sz="4400">
                <a:solidFill>
                  <a:schemeClr val="bg1"/>
                </a:solidFill>
              </a:rPr>
              <a:t>Situations and Access to  Health Promotion among Persons with movement </a:t>
            </a:r>
            <a:r>
              <a:rPr lang="en-US" sz="4400" dirty="0">
                <a:solidFill>
                  <a:schemeClr val="bg1"/>
                </a:solidFill>
              </a:rPr>
              <a:t>  </a:t>
            </a:r>
            <a:r>
              <a:rPr lang="x-none" sz="4400">
                <a:solidFill>
                  <a:schemeClr val="bg1"/>
                </a:solidFill>
              </a:rPr>
              <a:t>disability in the Northeast of Thailand 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771800" y="5386864"/>
            <a:ext cx="6336704" cy="1440160"/>
          </a:xfrm>
          <a:prstGeom prst="rect">
            <a:avLst/>
          </a:prstGeom>
          <a:solidFill>
            <a:srgbClr val="0515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6350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ctr"/>
            <a:r>
              <a:rPr lang="en-US" sz="4400" dirty="0" err="1" smtClean="0">
                <a:solidFill>
                  <a:srgbClr val="FFFF00"/>
                </a:solidFill>
              </a:rPr>
              <a:t>Kritkantorn</a:t>
            </a:r>
            <a:r>
              <a:rPr lang="en-US" sz="4400" dirty="0" smtClean="0">
                <a:solidFill>
                  <a:srgbClr val="FFFF00"/>
                </a:solidFill>
              </a:rPr>
              <a:t>  </a:t>
            </a:r>
            <a:r>
              <a:rPr lang="en-US" sz="4400" dirty="0" err="1" smtClean="0">
                <a:solidFill>
                  <a:srgbClr val="FFFF00"/>
                </a:solidFill>
              </a:rPr>
              <a:t>Suwannaphant</a:t>
            </a:r>
            <a:endParaRPr lang="en-US" sz="4400" dirty="0" smtClean="0">
              <a:solidFill>
                <a:srgbClr val="FFFF00"/>
              </a:solidFill>
            </a:endParaRPr>
          </a:p>
          <a:p>
            <a:pPr algn="ctr"/>
            <a:r>
              <a:rPr lang="en-US" sz="4400" dirty="0" err="1" smtClean="0">
                <a:solidFill>
                  <a:srgbClr val="FFFF00"/>
                </a:solidFill>
              </a:rPr>
              <a:t>Dr.P.H</a:t>
            </a:r>
            <a:r>
              <a:rPr lang="en-US" sz="4400" dirty="0" smtClean="0">
                <a:solidFill>
                  <a:srgbClr val="FFFF00"/>
                </a:solidFill>
              </a:rPr>
              <a:t>. Batch </a:t>
            </a:r>
            <a:r>
              <a:rPr lang="en-US" sz="4400" dirty="0" smtClean="0">
                <a:solidFill>
                  <a:srgbClr val="FFFF00"/>
                </a:solidFill>
                <a:latin typeface="Comic Sans MS" pitchFamily="66" charset="0"/>
              </a:rPr>
              <a:t>5</a:t>
            </a:r>
            <a:endParaRPr lang="en-US" sz="4400" dirty="0" smtClean="0">
              <a:solidFill>
                <a:srgbClr val="FFFF00"/>
              </a:solidFill>
            </a:endParaRPr>
          </a:p>
          <a:p>
            <a:pPr algn="ctr"/>
            <a:r>
              <a:rPr lang="en-US" sz="4400" dirty="0" smtClean="0">
                <a:solidFill>
                  <a:srgbClr val="FFFF00"/>
                </a:solidFill>
              </a:rPr>
              <a:t>No.</a:t>
            </a:r>
            <a:r>
              <a:rPr lang="en-US" sz="3100" dirty="0" smtClean="0">
                <a:solidFill>
                  <a:srgbClr val="FFFF00"/>
                </a:solidFill>
                <a:latin typeface="Comic Sans MS" pitchFamily="66" charset="0"/>
              </a:rPr>
              <a:t>567110004-9</a:t>
            </a:r>
            <a:endParaRPr lang="en-US" sz="44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99592" y="0"/>
            <a:ext cx="8232663" cy="1412776"/>
            <a:chOff x="-1" y="4023175"/>
            <a:chExt cx="9168559" cy="2590572"/>
          </a:xfrm>
        </p:grpSpPr>
        <p:pic>
          <p:nvPicPr>
            <p:cNvPr id="8" name="รูปภาพ 17" descr="kku01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82818" y="4023175"/>
              <a:ext cx="4513957" cy="2590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รูปภาพ 18" descr="kku033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819177" y="4023177"/>
              <a:ext cx="3349381" cy="25205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รูปภาพ 19" descr="kku024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-1" y="4023175"/>
              <a:ext cx="3847868" cy="2539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รูปภาพ 14" descr="Untitled-1.png"/>
            <p:cNvPicPr>
              <a:picLocks noChangeAspect="1"/>
            </p:cNvPicPr>
            <p:nvPr/>
          </p:nvPicPr>
          <p:blipFill>
            <a:blip r:embed="rId6" cstate="print"/>
            <a:srcRect l="59760" t="45537" b="17334"/>
            <a:stretch>
              <a:fillRect/>
            </a:stretch>
          </p:blipFill>
          <p:spPr bwMode="auto">
            <a:xfrm>
              <a:off x="-1" y="4023175"/>
              <a:ext cx="2359670" cy="2177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0"/>
            <a:ext cx="9137668" cy="6858000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812163" y="116632"/>
            <a:ext cx="7648269" cy="1399766"/>
          </a:xfrm>
          <a:prstGeom prst="ellipse">
            <a:avLst/>
          </a:prstGeom>
          <a:solidFill>
            <a:srgbClr val="0011EA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Materials and Methods</a:t>
            </a:r>
            <a:endParaRPr lang="th-TH" sz="7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9" name="Oval 5"/>
          <p:cNvSpPr>
            <a:spLocks noChangeArrowheads="1"/>
          </p:cNvSpPr>
          <p:nvPr/>
        </p:nvSpPr>
        <p:spPr bwMode="auto">
          <a:xfrm>
            <a:off x="72008" y="1988840"/>
            <a:ext cx="4355976" cy="1008112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3600" b="1" dirty="0" smtClean="0">
                <a:solidFill>
                  <a:srgbClr val="FF0000"/>
                </a:solidFill>
              </a:rPr>
              <a:t>Dependent Variables</a:t>
            </a:r>
            <a:endParaRPr lang="th-TH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043608" y="3501008"/>
            <a:ext cx="7272808" cy="2520280"/>
          </a:xfrm>
          <a:prstGeom prst="roundRect">
            <a:avLst/>
          </a:prstGeom>
          <a:solidFill>
            <a:srgbClr val="0515FF">
              <a:alpha val="92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sz="5400" b="1" dirty="0" smtClean="0">
                <a:solidFill>
                  <a:schemeClr val="bg1"/>
                </a:solidFill>
              </a:rPr>
              <a:t>Access to health care  :</a:t>
            </a:r>
          </a:p>
          <a:p>
            <a:pPr algn="ctr" fontAlgn="t"/>
            <a:r>
              <a:rPr lang="en-US" sz="5400" b="1" dirty="0" smtClean="0">
                <a:solidFill>
                  <a:schemeClr val="bg1"/>
                </a:solidFill>
              </a:rPr>
              <a:t> Health promotion </a:t>
            </a:r>
          </a:p>
          <a:p>
            <a:pPr algn="ctr"/>
            <a:endParaRPr lang="th-TH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8" name="Rounded Rectangle 17"/>
          <p:cNvSpPr/>
          <p:nvPr/>
        </p:nvSpPr>
        <p:spPr>
          <a:xfrm>
            <a:off x="251520" y="3501008"/>
            <a:ext cx="8496944" cy="2448272"/>
          </a:xfrm>
          <a:prstGeom prst="roundRect">
            <a:avLst/>
          </a:prstGeom>
          <a:solidFill>
            <a:srgbClr val="0515FF">
              <a:alpha val="92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sz="5400" b="1" dirty="0"/>
              <a:t>multiple </a:t>
            </a:r>
            <a:r>
              <a:rPr lang="en-US" sz="5400" b="1" dirty="0" err="1"/>
              <a:t>regresstion</a:t>
            </a:r>
            <a:r>
              <a:rPr lang="en-US" sz="5400" b="1" dirty="0"/>
              <a:t> </a:t>
            </a:r>
            <a:r>
              <a:rPr lang="en-US" sz="5400" b="1" dirty="0" smtClean="0"/>
              <a:t>analysis </a:t>
            </a:r>
            <a:r>
              <a:rPr lang="en-US" sz="5400" b="1" dirty="0"/>
              <a:t>considering  the mean different  with 95% CI</a:t>
            </a:r>
            <a:endParaRPr lang="th-TH" sz="5400" b="1" dirty="0"/>
          </a:p>
        </p:txBody>
      </p:sp>
      <p:sp>
        <p:nvSpPr>
          <p:cNvPr id="19" name="Oval 5"/>
          <p:cNvSpPr>
            <a:spLocks noChangeArrowheads="1"/>
          </p:cNvSpPr>
          <p:nvPr/>
        </p:nvSpPr>
        <p:spPr bwMode="auto">
          <a:xfrm>
            <a:off x="812163" y="116632"/>
            <a:ext cx="7648269" cy="1399766"/>
          </a:xfrm>
          <a:prstGeom prst="ellipse">
            <a:avLst/>
          </a:prstGeom>
          <a:solidFill>
            <a:srgbClr val="0011EA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Materials and Methods</a:t>
            </a:r>
            <a:endParaRPr lang="th-TH" sz="7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20" name="Oval 5"/>
          <p:cNvSpPr>
            <a:spLocks noChangeArrowheads="1"/>
          </p:cNvSpPr>
          <p:nvPr/>
        </p:nvSpPr>
        <p:spPr bwMode="auto">
          <a:xfrm>
            <a:off x="72008" y="1988840"/>
            <a:ext cx="4572000" cy="1008112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lvl="0" algn="ctr"/>
            <a:r>
              <a:rPr lang="en-US" sz="3600" b="1" dirty="0">
                <a:solidFill>
                  <a:srgbClr val="FF0000"/>
                </a:solidFill>
              </a:rPr>
              <a:t>Statistical Analysis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0"/>
            <a:ext cx="9137668" cy="6858000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812163" y="0"/>
            <a:ext cx="7648269" cy="1124744"/>
          </a:xfrm>
          <a:prstGeom prst="ellipse">
            <a:avLst/>
          </a:prstGeom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pPr algn="ctr">
              <a:defRPr/>
            </a:pPr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Materials and Methods</a:t>
            </a:r>
            <a:endParaRPr lang="th-TH" sz="7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9" name="Oval 5"/>
          <p:cNvSpPr>
            <a:spLocks noChangeArrowheads="1"/>
          </p:cNvSpPr>
          <p:nvPr/>
        </p:nvSpPr>
        <p:spPr bwMode="auto">
          <a:xfrm>
            <a:off x="0" y="2204864"/>
            <a:ext cx="2267744" cy="324036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Independent </a:t>
            </a:r>
          </a:p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Variables</a:t>
            </a:r>
            <a:endParaRPr lang="th-TH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308688" y="1233928"/>
            <a:ext cx="6660232" cy="5544616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b="1" dirty="0" smtClean="0">
                <a:solidFill>
                  <a:schemeClr val="bg1"/>
                </a:solidFill>
              </a:rPr>
              <a:t>1.Sex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2. Age 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3. Educational attainment 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4.Occupation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5. Person who live with PWMDs 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6. Care giver when getting illness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7.Monthly income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8. Health status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9. Knowledge for care health of PWMDs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10. Policy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11. </a:t>
            </a:r>
            <a:r>
              <a:rPr lang="en-US" b="1" dirty="0" smtClean="0"/>
              <a:t>R</a:t>
            </a:r>
            <a:r>
              <a:rPr lang="en-US" b="1" dirty="0" smtClean="0"/>
              <a:t>ight </a:t>
            </a:r>
            <a:r>
              <a:rPr lang="en-US" b="1" dirty="0"/>
              <a:t>on access to </a:t>
            </a:r>
            <a:r>
              <a:rPr lang="en-US" b="1" dirty="0" smtClean="0"/>
              <a:t>Health promotion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12. </a:t>
            </a:r>
            <a:r>
              <a:rPr lang="en-US" sz="2400" b="1" dirty="0" smtClean="0">
                <a:solidFill>
                  <a:schemeClr val="bg1"/>
                </a:solidFill>
              </a:rPr>
              <a:t>Distance from home to main health care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endParaRPr lang="th-TH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8" name="Rounded Rectangle 17"/>
          <p:cNvSpPr/>
          <p:nvPr/>
        </p:nvSpPr>
        <p:spPr>
          <a:xfrm>
            <a:off x="323528" y="2827984"/>
            <a:ext cx="8496944" cy="1512168"/>
          </a:xfrm>
          <a:prstGeom prst="roundRect">
            <a:avLst/>
          </a:prstGeom>
          <a:solidFill>
            <a:srgbClr val="0515FF">
              <a:alpha val="92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total number of    </a:t>
            </a:r>
          </a:p>
          <a:p>
            <a:pPr algn="ctr"/>
            <a:r>
              <a:rPr lang="en-US" sz="3200" b="1" dirty="0"/>
              <a:t>persons with </a:t>
            </a:r>
            <a:r>
              <a:rPr lang="en-GB" sz="3200" b="1" dirty="0"/>
              <a:t>movement disability </a:t>
            </a:r>
            <a:r>
              <a:rPr lang="en-US" sz="3200" b="1" dirty="0"/>
              <a:t>(PWMDs</a:t>
            </a:r>
            <a:r>
              <a:rPr lang="en-US" sz="3200" b="1" dirty="0" smtClean="0"/>
              <a:t>)</a:t>
            </a:r>
          </a:p>
          <a:p>
            <a:pPr algn="ctr"/>
            <a:r>
              <a:rPr lang="en-US" sz="3200" b="1" dirty="0" smtClean="0"/>
              <a:t> </a:t>
            </a:r>
            <a:r>
              <a:rPr lang="en-US" sz="3200" b="1" dirty="0"/>
              <a:t>(N = 228,595)</a:t>
            </a:r>
          </a:p>
        </p:txBody>
      </p:sp>
      <p:sp>
        <p:nvSpPr>
          <p:cNvPr id="20" name="Oval 5"/>
          <p:cNvSpPr>
            <a:spLocks noChangeArrowheads="1"/>
          </p:cNvSpPr>
          <p:nvPr/>
        </p:nvSpPr>
        <p:spPr bwMode="auto">
          <a:xfrm>
            <a:off x="0" y="1628800"/>
            <a:ext cx="4572000" cy="1008112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lvl="0" algn="ctr"/>
            <a:r>
              <a:rPr lang="en-US" sz="3600" b="1" dirty="0" smtClean="0">
                <a:solidFill>
                  <a:srgbClr val="FF0000"/>
                </a:solidFill>
              </a:rPr>
              <a:t>Sample Size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935088" y="260648"/>
            <a:ext cx="4645024" cy="1224136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4800" b="1" dirty="0" smtClean="0">
                <a:solidFill>
                  <a:schemeClr val="bg1"/>
                </a:solidFill>
              </a:rPr>
              <a:t>Results</a:t>
            </a:r>
            <a:endParaRPr lang="th-TH" sz="4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3563888" y="4437112"/>
            <a:ext cx="1512168" cy="576064"/>
          </a:xfrm>
          <a:prstGeom prst="downArrow">
            <a:avLst/>
          </a:prstGeom>
          <a:solidFill>
            <a:srgbClr val="0011EA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Rounded Rectangle 9"/>
          <p:cNvSpPr/>
          <p:nvPr/>
        </p:nvSpPr>
        <p:spPr>
          <a:xfrm>
            <a:off x="292464" y="5013176"/>
            <a:ext cx="8496944" cy="1512168"/>
          </a:xfrm>
          <a:prstGeom prst="roundRect">
            <a:avLst/>
          </a:prstGeom>
          <a:solidFill>
            <a:srgbClr val="0515FF">
              <a:alpha val="92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Total of sample size  using the formula for          multiple regression analysis</a:t>
            </a:r>
          </a:p>
          <a:p>
            <a:pPr algn="ctr"/>
            <a:r>
              <a:rPr lang="en-US" sz="3200" b="1" dirty="0"/>
              <a:t> (n = 462)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899592" y="0"/>
            <a:ext cx="4645024" cy="1224136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4800" b="1" dirty="0" smtClean="0">
                <a:solidFill>
                  <a:schemeClr val="bg1"/>
                </a:solidFill>
              </a:rPr>
              <a:t>Results</a:t>
            </a:r>
            <a:endParaRPr lang="th-TH" sz="4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pic>
        <p:nvPicPr>
          <p:cNvPr id="11" name="Picture 10" descr="Untitl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412776"/>
            <a:ext cx="9144000" cy="5993904"/>
          </a:xfrm>
          <a:prstGeom prst="rect">
            <a:avLst/>
          </a:prstGeom>
        </p:spPr>
      </p:pic>
      <p:sp>
        <p:nvSpPr>
          <p:cNvPr id="12" name="Oval 5"/>
          <p:cNvSpPr>
            <a:spLocks noChangeArrowheads="1"/>
          </p:cNvSpPr>
          <p:nvPr/>
        </p:nvSpPr>
        <p:spPr bwMode="auto">
          <a:xfrm>
            <a:off x="1907704" y="3573016"/>
            <a:ext cx="4536504" cy="1800200"/>
          </a:xfrm>
          <a:prstGeom prst="ellipse">
            <a:avLst/>
          </a:prstGeom>
          <a:solidFill>
            <a:srgbClr val="0011EA"/>
          </a:solidFill>
          <a:ln>
            <a:headEnd/>
            <a:tailEnd/>
          </a:ln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lvl="0" algn="ctr"/>
            <a:r>
              <a:rPr lang="en-US" sz="4000" b="1" dirty="0" smtClean="0">
                <a:solidFill>
                  <a:srgbClr val="FF0000"/>
                </a:solidFill>
                <a:cs typeface="+mj-cs"/>
              </a:rPr>
              <a:t>Draft </a:t>
            </a:r>
            <a:r>
              <a:rPr lang="th-TH" sz="4000" b="1" dirty="0" smtClean="0">
                <a:solidFill>
                  <a:srgbClr val="FF0000"/>
                </a:solidFill>
                <a:cs typeface="+mj-cs"/>
              </a:rPr>
              <a:t>ครับ จะแก้ไขอีกทีครับ</a:t>
            </a:r>
            <a:endParaRPr lang="en-US" sz="4000" dirty="0">
              <a:solidFill>
                <a:srgbClr val="FF0000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899592" y="0"/>
            <a:ext cx="4645024" cy="836712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4000" b="1" dirty="0" smtClean="0">
                <a:solidFill>
                  <a:schemeClr val="bg1"/>
                </a:solidFill>
              </a:rPr>
              <a:t>Results</a:t>
            </a:r>
            <a:endParaRPr lang="th-TH" sz="4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pic>
        <p:nvPicPr>
          <p:cNvPr id="7" name="Picture 6" descr="12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764704"/>
            <a:ext cx="9144000" cy="6093296"/>
          </a:xfrm>
          <a:prstGeom prst="rect">
            <a:avLst/>
          </a:prstGeom>
        </p:spPr>
      </p:pic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2195736" y="2852936"/>
            <a:ext cx="4536504" cy="1800200"/>
          </a:xfrm>
          <a:prstGeom prst="ellipse">
            <a:avLst/>
          </a:prstGeom>
          <a:solidFill>
            <a:srgbClr val="0011EA"/>
          </a:solidFill>
          <a:ln>
            <a:headEnd/>
            <a:tailEnd/>
          </a:ln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lvl="0" algn="ctr"/>
            <a:r>
              <a:rPr lang="en-US" sz="4000" b="1" dirty="0" smtClean="0">
                <a:solidFill>
                  <a:srgbClr val="FF0000"/>
                </a:solidFill>
                <a:cs typeface="+mj-cs"/>
              </a:rPr>
              <a:t>Draft </a:t>
            </a:r>
            <a:r>
              <a:rPr lang="th-TH" sz="4000" b="1" dirty="0" smtClean="0">
                <a:solidFill>
                  <a:srgbClr val="FF0000"/>
                </a:solidFill>
                <a:cs typeface="+mj-cs"/>
              </a:rPr>
              <a:t>ครับ จะแก้ไขอีกทีครับ</a:t>
            </a:r>
            <a:endParaRPr lang="en-US" sz="4000" dirty="0">
              <a:solidFill>
                <a:srgbClr val="FF0000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899592" y="0"/>
            <a:ext cx="4645024" cy="836712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4000" b="1" dirty="0" smtClean="0">
                <a:solidFill>
                  <a:schemeClr val="bg1"/>
                </a:solidFill>
              </a:rPr>
              <a:t>Results</a:t>
            </a:r>
            <a:endParaRPr lang="th-TH" sz="4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pic>
        <p:nvPicPr>
          <p:cNvPr id="10" name="Picture 9" descr="1234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836712"/>
            <a:ext cx="9144000" cy="6021288"/>
          </a:xfrm>
          <a:prstGeom prst="rect">
            <a:avLst/>
          </a:prstGeom>
        </p:spPr>
      </p:pic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2627784" y="3429000"/>
            <a:ext cx="4536504" cy="1800200"/>
          </a:xfrm>
          <a:prstGeom prst="ellipse">
            <a:avLst/>
          </a:prstGeom>
          <a:solidFill>
            <a:srgbClr val="0011EA"/>
          </a:solidFill>
          <a:ln>
            <a:headEnd/>
            <a:tailEnd/>
          </a:ln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lvl="0" algn="ctr"/>
            <a:r>
              <a:rPr lang="en-US" sz="4000" b="1" dirty="0" smtClean="0">
                <a:solidFill>
                  <a:srgbClr val="FF0000"/>
                </a:solidFill>
                <a:cs typeface="+mj-cs"/>
              </a:rPr>
              <a:t>Draft </a:t>
            </a:r>
            <a:r>
              <a:rPr lang="th-TH" sz="4000" b="1" dirty="0" smtClean="0">
                <a:solidFill>
                  <a:srgbClr val="FF0000"/>
                </a:solidFill>
                <a:cs typeface="+mj-cs"/>
              </a:rPr>
              <a:t>ครับ จะแก้ไขอีกทีครับ</a:t>
            </a:r>
            <a:endParaRPr lang="en-US" sz="4000" dirty="0">
              <a:solidFill>
                <a:srgbClr val="FF0000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899592" y="0"/>
            <a:ext cx="4645024" cy="836712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4000" b="1" dirty="0">
                <a:solidFill>
                  <a:schemeClr val="bg1"/>
                </a:solidFill>
              </a:rPr>
              <a:t>Conclusions</a:t>
            </a:r>
            <a:r>
              <a:rPr lang="en-US" sz="4000" dirty="0">
                <a:solidFill>
                  <a:schemeClr val="bg1"/>
                </a:solidFill>
              </a:rPr>
              <a:t>:</a:t>
            </a:r>
            <a:endParaRPr lang="th-TH" sz="4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4607496" y="404664"/>
            <a:ext cx="4536504" cy="1800200"/>
          </a:xfrm>
          <a:prstGeom prst="ellipse">
            <a:avLst/>
          </a:prstGeom>
          <a:solidFill>
            <a:srgbClr val="FFFF00"/>
          </a:solidFill>
          <a:ln>
            <a:headEnd/>
            <a:tailEnd/>
          </a:ln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lvl="0" algn="ctr"/>
            <a:r>
              <a:rPr lang="en-US" sz="4000" b="1" dirty="0" smtClean="0">
                <a:solidFill>
                  <a:srgbClr val="FF0000"/>
                </a:solidFill>
                <a:cs typeface="+mj-cs"/>
              </a:rPr>
              <a:t>Draft </a:t>
            </a:r>
            <a:r>
              <a:rPr lang="th-TH" sz="4000" b="1" dirty="0" smtClean="0">
                <a:solidFill>
                  <a:srgbClr val="FF0000"/>
                </a:solidFill>
                <a:cs typeface="+mj-cs"/>
              </a:rPr>
              <a:t>ครับ จะแก้ไขอีกทีครับ</a:t>
            </a:r>
            <a:endParaRPr lang="en-US" sz="4000" dirty="0">
              <a:solidFill>
                <a:srgbClr val="FF0000"/>
              </a:solidFill>
              <a:cs typeface="+mj-cs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0" y="2060848"/>
            <a:ext cx="9144000" cy="4680520"/>
          </a:xfrm>
          <a:prstGeom prst="roundRect">
            <a:avLst/>
          </a:prstGeom>
          <a:solidFill>
            <a:srgbClr val="0515FF">
              <a:alpha val="92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/>
              <a:t>Factors Health promotion </a:t>
            </a:r>
            <a:r>
              <a:rPr lang="en-US" sz="4000" b="1" dirty="0"/>
              <a:t>influencing to  accessibility   among persons with movement </a:t>
            </a:r>
            <a:r>
              <a:rPr lang="en-US" sz="4000" b="1" dirty="0" err="1"/>
              <a:t>disability.The</a:t>
            </a:r>
            <a:r>
              <a:rPr lang="en-US" sz="4000" b="1" dirty="0"/>
              <a:t> variables that predicted the Health promotion for physical activity in persons with Disability  such as </a:t>
            </a:r>
            <a:r>
              <a:rPr lang="en-US" sz="4000" b="1" dirty="0" err="1"/>
              <a:t>xxx,xxxxx</a:t>
            </a:r>
            <a:r>
              <a:rPr lang="en-US" sz="4000" b="1" dirty="0"/>
              <a:t>…..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_n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pic>
        <p:nvPicPr>
          <p:cNvPr id="1617922" name="Picture 2" descr="j028893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4578" y="1143000"/>
            <a:ext cx="3247053" cy="4419600"/>
          </a:xfrm>
          <a:prstGeom prst="rect">
            <a:avLst/>
          </a:prstGeom>
          <a:noFill/>
        </p:spPr>
      </p:pic>
      <p:sp>
        <p:nvSpPr>
          <p:cNvPr id="1617923" name="Oval 3"/>
          <p:cNvSpPr>
            <a:spLocks noChangeArrowheads="1"/>
          </p:cNvSpPr>
          <p:nvPr/>
        </p:nvSpPr>
        <p:spPr bwMode="auto">
          <a:xfrm>
            <a:off x="611560" y="1628800"/>
            <a:ext cx="5904656" cy="3024336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none" anchor="ctr"/>
          <a:lstStyle/>
          <a:p>
            <a:pPr eaLnBrk="1" hangingPunct="1">
              <a:spcBef>
                <a:spcPct val="0"/>
              </a:spcBef>
            </a:pPr>
            <a:r>
              <a:rPr lang="en-GB" sz="4800" b="1" dirty="0">
                <a:solidFill>
                  <a:schemeClr val="tx1"/>
                </a:solidFill>
                <a:latin typeface="Arial Narrow" pitchFamily="34" charset="0"/>
                <a:cs typeface="Angsana New" pitchFamily="18" charset="-34"/>
              </a:rPr>
              <a:t>THANK YOU</a:t>
            </a:r>
          </a:p>
          <a:p>
            <a:pPr eaLnBrk="1" hangingPunct="1">
              <a:spcBef>
                <a:spcPct val="0"/>
              </a:spcBef>
            </a:pPr>
            <a:r>
              <a:rPr lang="en-GB" sz="4800" b="1" dirty="0">
                <a:solidFill>
                  <a:schemeClr val="tx1"/>
                </a:solidFill>
                <a:latin typeface="Arial Narrow" pitchFamily="34" charset="0"/>
                <a:cs typeface="Angsana New" pitchFamily="18" charset="-34"/>
              </a:rPr>
              <a:t>for your attention…</a:t>
            </a:r>
            <a:endParaRPr lang="th-TH" sz="4800" b="1" dirty="0">
              <a:solidFill>
                <a:schemeClr val="tx1"/>
              </a:solidFill>
              <a:latin typeface="Arial Narrow" pitchFamily="34" charset="0"/>
              <a:cs typeface="Angsana New" pitchFamily="18" charset="-34"/>
            </a:endParaRPr>
          </a:p>
        </p:txBody>
      </p:sp>
      <p:graphicFrame>
        <p:nvGraphicFramePr>
          <p:cNvPr id="1617925" name="Object 3"/>
          <p:cNvGraphicFramePr>
            <a:graphicFrameLocks noChangeAspect="1"/>
          </p:cNvGraphicFramePr>
          <p:nvPr>
            <p:ph/>
          </p:nvPr>
        </p:nvGraphicFramePr>
        <p:xfrm>
          <a:off x="2026628" y="5562600"/>
          <a:ext cx="5090746" cy="762000"/>
        </p:xfrm>
        <a:graphic>
          <a:graphicData uri="http://schemas.openxmlformats.org/presentationml/2006/ole">
            <p:oleObj spid="_x0000_s1026" name="Photo Editor Photo" r:id="rId5" imgW="5514286" imgH="762106" progId="MSPhotoEd.3">
              <p:embed/>
            </p:oleObj>
          </a:graphicData>
        </a:graphic>
      </p:graphicFrame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1617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7668" cy="6858000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812163" y="301042"/>
            <a:ext cx="5076055" cy="1111733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7200" b="1" dirty="0" smtClean="0">
                <a:solidFill>
                  <a:srgbClr val="0515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Background</a:t>
            </a:r>
            <a:endParaRPr lang="th-TH" sz="7200" b="1" dirty="0">
              <a:solidFill>
                <a:srgbClr val="0515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5" name="Oval 5"/>
          <p:cNvSpPr>
            <a:spLocks noChangeArrowheads="1"/>
          </p:cNvSpPr>
          <p:nvPr/>
        </p:nvSpPr>
        <p:spPr bwMode="auto">
          <a:xfrm>
            <a:off x="35496" y="1484784"/>
            <a:ext cx="8568952" cy="1224136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1,000</a:t>
            </a:r>
            <a:r>
              <a:rPr lang="en-US" sz="3200" b="1" dirty="0" smtClean="0">
                <a:solidFill>
                  <a:schemeClr val="bg1"/>
                </a:solidFill>
              </a:rPr>
              <a:t> </a:t>
            </a:r>
            <a:r>
              <a:rPr lang="en-US" sz="3200" b="1" dirty="0">
                <a:solidFill>
                  <a:schemeClr val="bg1"/>
                </a:solidFill>
              </a:rPr>
              <a:t>million people with disabilities in the world</a:t>
            </a:r>
            <a:endParaRPr lang="th-TH" sz="3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6" name="Oval 5"/>
          <p:cNvSpPr>
            <a:spLocks noChangeArrowheads="1"/>
          </p:cNvSpPr>
          <p:nvPr/>
        </p:nvSpPr>
        <p:spPr bwMode="auto">
          <a:xfrm>
            <a:off x="395536" y="2780928"/>
            <a:ext cx="8352928" cy="1008112"/>
          </a:xfrm>
          <a:prstGeom prst="ellipse">
            <a:avLst/>
          </a:prstGeom>
          <a:solidFill>
            <a:srgbClr val="02045E"/>
          </a:solidFill>
          <a:ln w="9525">
            <a:noFill/>
            <a:round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3600" b="1" dirty="0">
                <a:solidFill>
                  <a:schemeClr val="bg1"/>
                </a:solidFill>
              </a:rPr>
              <a:t>Thailand had disabled people </a:t>
            </a:r>
            <a:r>
              <a:rPr lang="en-US" sz="3600" b="1" dirty="0">
                <a:solidFill>
                  <a:srgbClr val="FF0000"/>
                </a:solidFill>
              </a:rPr>
              <a:t>1.90 %</a:t>
            </a:r>
            <a:endParaRPr lang="th-TH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7" name="Oval 5"/>
          <p:cNvSpPr>
            <a:spLocks noChangeArrowheads="1"/>
          </p:cNvSpPr>
          <p:nvPr/>
        </p:nvSpPr>
        <p:spPr bwMode="auto">
          <a:xfrm>
            <a:off x="935088" y="4005064"/>
            <a:ext cx="8208912" cy="936104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1 </a:t>
            </a:r>
            <a:r>
              <a:rPr lang="en-US" sz="3200" b="1" dirty="0">
                <a:solidFill>
                  <a:srgbClr val="FF0000"/>
                </a:solidFill>
              </a:rPr>
              <a:t>in 3 </a:t>
            </a:r>
            <a:r>
              <a:rPr lang="en-US" sz="3200" b="1" dirty="0">
                <a:solidFill>
                  <a:schemeClr val="bg1"/>
                </a:solidFill>
              </a:rPr>
              <a:t>of all disabled people in </a:t>
            </a:r>
            <a:r>
              <a:rPr lang="en-US" sz="3200" b="1" dirty="0" smtClean="0">
                <a:solidFill>
                  <a:schemeClr val="bg1"/>
                </a:solidFill>
              </a:rPr>
              <a:t>Northeast. </a:t>
            </a:r>
            <a:endParaRPr lang="th-TH" sz="3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8" name="Oval 5"/>
          <p:cNvSpPr>
            <a:spLocks noChangeArrowheads="1"/>
          </p:cNvSpPr>
          <p:nvPr/>
        </p:nvSpPr>
        <p:spPr bwMode="auto">
          <a:xfrm>
            <a:off x="791072" y="5005640"/>
            <a:ext cx="8352928" cy="1800200"/>
          </a:xfrm>
          <a:prstGeom prst="ellipse">
            <a:avLst/>
          </a:prstGeom>
          <a:solidFill>
            <a:srgbClr val="02045E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3600" b="1" dirty="0">
                <a:solidFill>
                  <a:schemeClr val="bg1"/>
                </a:solidFill>
              </a:rPr>
              <a:t>access to  </a:t>
            </a:r>
            <a:r>
              <a:rPr lang="en-US" sz="3600" b="1" dirty="0" smtClean="0">
                <a:solidFill>
                  <a:schemeClr val="bg1"/>
                </a:solidFill>
              </a:rPr>
              <a:t>Health promotion </a:t>
            </a:r>
          </a:p>
          <a:p>
            <a:pPr algn="ctr">
              <a:defRPr/>
            </a:pPr>
            <a:r>
              <a:rPr lang="en-US" sz="3600" b="1" dirty="0" smtClean="0">
                <a:solidFill>
                  <a:schemeClr val="bg1"/>
                </a:solidFill>
              </a:rPr>
              <a:t>increases </a:t>
            </a:r>
            <a:r>
              <a:rPr lang="en-US" sz="3600" b="1" dirty="0">
                <a:solidFill>
                  <a:schemeClr val="bg1"/>
                </a:solidFill>
              </a:rPr>
              <a:t>in chronic health conditions</a:t>
            </a:r>
            <a:r>
              <a:rPr lang="en-US" sz="3600" b="1" dirty="0" smtClean="0">
                <a:solidFill>
                  <a:schemeClr val="bg1"/>
                </a:solidFill>
              </a:rPr>
              <a:t>,</a:t>
            </a:r>
          </a:p>
          <a:p>
            <a:pPr algn="ctr">
              <a:defRPr/>
            </a:pP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>
                <a:solidFill>
                  <a:schemeClr val="bg1"/>
                </a:solidFill>
              </a:rPr>
              <a:t>among other causes</a:t>
            </a:r>
            <a:endParaRPr lang="th-TH" sz="3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9164" y="0"/>
            <a:ext cx="9137668" cy="6858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relaxedInset"/>
          </a:sp3d>
        </p:spPr>
      </p:pic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812163" y="301042"/>
            <a:ext cx="5076055" cy="1111733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9600" b="1" dirty="0" smtClean="0">
                <a:solidFill>
                  <a:srgbClr val="0515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Objective</a:t>
            </a:r>
            <a:endParaRPr lang="th-TH" sz="9600" b="1" dirty="0">
              <a:solidFill>
                <a:srgbClr val="0515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5" name="Oval 5"/>
          <p:cNvSpPr>
            <a:spLocks noChangeArrowheads="1"/>
          </p:cNvSpPr>
          <p:nvPr/>
        </p:nvSpPr>
        <p:spPr bwMode="auto">
          <a:xfrm>
            <a:off x="35496" y="1484784"/>
            <a:ext cx="9108504" cy="223224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4400" b="1" dirty="0" smtClean="0">
                <a:solidFill>
                  <a:schemeClr val="bg1"/>
                </a:solidFill>
              </a:rPr>
              <a:t>Describe </a:t>
            </a:r>
            <a:r>
              <a:rPr lang="en-US" sz="4400" b="1" dirty="0">
                <a:solidFill>
                  <a:schemeClr val="bg1"/>
                </a:solidFill>
              </a:rPr>
              <a:t>situations of accessibility </a:t>
            </a:r>
            <a:endParaRPr lang="en-US" sz="44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n-US" sz="4400" b="1" dirty="0" smtClean="0">
                <a:solidFill>
                  <a:schemeClr val="bg1"/>
                </a:solidFill>
              </a:rPr>
              <a:t>to  Health </a:t>
            </a:r>
            <a:r>
              <a:rPr lang="en-US" sz="4400" b="1" dirty="0">
                <a:solidFill>
                  <a:schemeClr val="bg1"/>
                </a:solidFill>
              </a:rPr>
              <a:t>promotion</a:t>
            </a:r>
            <a:endParaRPr lang="th-TH" sz="4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9" name="Oval 5"/>
          <p:cNvSpPr>
            <a:spLocks noChangeArrowheads="1"/>
          </p:cNvSpPr>
          <p:nvPr/>
        </p:nvSpPr>
        <p:spPr bwMode="auto">
          <a:xfrm>
            <a:off x="35496" y="3789040"/>
            <a:ext cx="9108504" cy="2808312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4400" b="1" dirty="0">
                <a:solidFill>
                  <a:schemeClr val="bg1"/>
                </a:solidFill>
              </a:rPr>
              <a:t>Examine  </a:t>
            </a:r>
            <a:r>
              <a:rPr lang="en-US" sz="4400" b="1" dirty="0" smtClean="0">
                <a:solidFill>
                  <a:schemeClr val="bg1"/>
                </a:solidFill>
              </a:rPr>
              <a:t>factors </a:t>
            </a:r>
            <a:r>
              <a:rPr lang="en-US" sz="4400" b="1" dirty="0">
                <a:solidFill>
                  <a:schemeClr val="bg1"/>
                </a:solidFill>
              </a:rPr>
              <a:t>influencing  </a:t>
            </a:r>
            <a:endParaRPr lang="en-US" sz="44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n-US" sz="4400" b="1" dirty="0" smtClean="0">
                <a:solidFill>
                  <a:schemeClr val="bg1"/>
                </a:solidFill>
              </a:rPr>
              <a:t>accessibility </a:t>
            </a:r>
            <a:endParaRPr lang="en-US" sz="44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n-US" sz="4400" b="1" dirty="0">
                <a:solidFill>
                  <a:schemeClr val="bg1"/>
                </a:solidFill>
              </a:rPr>
              <a:t> to </a:t>
            </a:r>
            <a:r>
              <a:rPr lang="en-US" sz="4400" b="1" dirty="0" smtClean="0">
                <a:solidFill>
                  <a:schemeClr val="bg1"/>
                </a:solidFill>
              </a:rPr>
              <a:t>Health </a:t>
            </a:r>
            <a:r>
              <a:rPr lang="en-US" sz="4400" b="1" dirty="0">
                <a:solidFill>
                  <a:schemeClr val="bg1"/>
                </a:solidFill>
              </a:rPr>
              <a:t>promotion</a:t>
            </a:r>
            <a:endParaRPr lang="th-TH" sz="4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7668" cy="6858000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812163" y="116632"/>
            <a:ext cx="7648269" cy="1399766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Materials and Methods</a:t>
            </a:r>
            <a:endParaRPr lang="th-TH" sz="7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5" name="Oval 5"/>
          <p:cNvSpPr>
            <a:spLocks noChangeArrowheads="1"/>
          </p:cNvSpPr>
          <p:nvPr/>
        </p:nvSpPr>
        <p:spPr bwMode="auto">
          <a:xfrm>
            <a:off x="0" y="2270760"/>
            <a:ext cx="8568952" cy="1224136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4800" dirty="0">
                <a:solidFill>
                  <a:schemeClr val="bg1"/>
                </a:solidFill>
              </a:rPr>
              <a:t>cross sectional analytical study</a:t>
            </a:r>
            <a:endParaRPr lang="th-TH" sz="4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9" name="Oval 5"/>
          <p:cNvSpPr>
            <a:spLocks noChangeArrowheads="1"/>
          </p:cNvSpPr>
          <p:nvPr/>
        </p:nvSpPr>
        <p:spPr bwMode="auto">
          <a:xfrm>
            <a:off x="72008" y="1484784"/>
            <a:ext cx="3275856" cy="1008112"/>
          </a:xfrm>
          <a:prstGeom prst="ellipse">
            <a:avLst/>
          </a:prstGeom>
          <a:solidFill>
            <a:srgbClr val="0515FF"/>
          </a:solidFill>
          <a:ln w="9525">
            <a:noFill/>
            <a:round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3600" b="1" dirty="0" smtClean="0">
                <a:solidFill>
                  <a:srgbClr val="FF0000"/>
                </a:solidFill>
              </a:rPr>
              <a:t>Study Design</a:t>
            </a:r>
            <a:endParaRPr lang="th-TH" sz="3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20" name="Oval 5"/>
          <p:cNvSpPr>
            <a:spLocks noChangeArrowheads="1"/>
          </p:cNvSpPr>
          <p:nvPr/>
        </p:nvSpPr>
        <p:spPr bwMode="auto">
          <a:xfrm>
            <a:off x="0" y="4875272"/>
            <a:ext cx="9144000" cy="17008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GB" sz="3600" dirty="0">
                <a:solidFill>
                  <a:schemeClr val="bg1"/>
                </a:solidFill>
              </a:rPr>
              <a:t>persons with movement disability </a:t>
            </a:r>
            <a:r>
              <a:rPr lang="en-GB" sz="3600" dirty="0" smtClean="0">
                <a:solidFill>
                  <a:schemeClr val="bg1"/>
                </a:solidFill>
              </a:rPr>
              <a:t>(PWMDs)</a:t>
            </a:r>
          </a:p>
          <a:p>
            <a:pPr algn="ctr">
              <a:defRPr/>
            </a:pPr>
            <a:r>
              <a:rPr lang="en-GB" sz="3600" dirty="0" smtClean="0">
                <a:solidFill>
                  <a:schemeClr val="bg1"/>
                </a:solidFill>
              </a:rPr>
              <a:t>in </a:t>
            </a:r>
            <a:r>
              <a:rPr lang="en-GB" sz="3600" dirty="0">
                <a:solidFill>
                  <a:schemeClr val="bg1"/>
                </a:solidFill>
              </a:rPr>
              <a:t>the Northeast of Thailand</a:t>
            </a:r>
            <a:endParaRPr lang="th-TH" sz="3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21" name="Oval 5"/>
          <p:cNvSpPr>
            <a:spLocks noChangeArrowheads="1"/>
          </p:cNvSpPr>
          <p:nvPr/>
        </p:nvSpPr>
        <p:spPr bwMode="auto">
          <a:xfrm>
            <a:off x="0" y="4171184"/>
            <a:ext cx="3600400" cy="1008112"/>
          </a:xfrm>
          <a:prstGeom prst="ellipse">
            <a:avLst/>
          </a:prstGeom>
          <a:solidFill>
            <a:srgbClr val="0515FF"/>
          </a:solidFill>
          <a:ln w="9525">
            <a:noFill/>
            <a:round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3600" b="1" dirty="0" smtClean="0">
                <a:solidFill>
                  <a:srgbClr val="FF0000"/>
                </a:solidFill>
              </a:rPr>
              <a:t>Study Populations</a:t>
            </a:r>
            <a:endParaRPr lang="th-TH" sz="3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9" grpId="0" animBg="1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7668" cy="6858000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812163" y="116632"/>
            <a:ext cx="7648269" cy="1399766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Materials and Methods</a:t>
            </a:r>
            <a:endParaRPr lang="th-TH" sz="7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5" name="Oval 5"/>
          <p:cNvSpPr>
            <a:spLocks noChangeArrowheads="1"/>
          </p:cNvSpPr>
          <p:nvPr/>
        </p:nvSpPr>
        <p:spPr bwMode="auto">
          <a:xfrm>
            <a:off x="251520" y="2420888"/>
            <a:ext cx="8568952" cy="1224136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4800" dirty="0" smtClean="0">
                <a:solidFill>
                  <a:schemeClr val="bg1"/>
                </a:solidFill>
              </a:rPr>
              <a:t>Cross </a:t>
            </a:r>
            <a:r>
              <a:rPr lang="en-US" sz="4800" dirty="0">
                <a:solidFill>
                  <a:schemeClr val="bg1"/>
                </a:solidFill>
              </a:rPr>
              <a:t>sectional analytical study</a:t>
            </a:r>
            <a:endParaRPr lang="th-TH" sz="4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9" name="Oval 5"/>
          <p:cNvSpPr>
            <a:spLocks noChangeArrowheads="1"/>
          </p:cNvSpPr>
          <p:nvPr/>
        </p:nvSpPr>
        <p:spPr bwMode="auto">
          <a:xfrm>
            <a:off x="72008" y="1484784"/>
            <a:ext cx="3275856" cy="1008112"/>
          </a:xfrm>
          <a:prstGeom prst="ellipse">
            <a:avLst/>
          </a:prstGeom>
          <a:solidFill>
            <a:srgbClr val="0515FF"/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3600" b="1" dirty="0" smtClean="0">
                <a:solidFill>
                  <a:srgbClr val="FF0000"/>
                </a:solidFill>
              </a:rPr>
              <a:t>Study Design</a:t>
            </a:r>
            <a:endParaRPr lang="th-TH" sz="3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21" name="Oval 5"/>
          <p:cNvSpPr>
            <a:spLocks noChangeArrowheads="1"/>
          </p:cNvSpPr>
          <p:nvPr/>
        </p:nvSpPr>
        <p:spPr bwMode="auto">
          <a:xfrm>
            <a:off x="13648" y="3714688"/>
            <a:ext cx="3600400" cy="1246240"/>
          </a:xfrm>
          <a:prstGeom prst="ellipse">
            <a:avLst/>
          </a:prstGeom>
          <a:solidFill>
            <a:srgbClr val="0515FF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3600" b="1" dirty="0" smtClean="0">
                <a:solidFill>
                  <a:srgbClr val="FF0000"/>
                </a:solidFill>
              </a:rPr>
              <a:t>Study Populations</a:t>
            </a:r>
            <a:endParaRPr lang="th-TH" sz="3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0" name="Oval 5"/>
          <p:cNvSpPr>
            <a:spLocks noChangeArrowheads="1"/>
          </p:cNvSpPr>
          <p:nvPr/>
        </p:nvSpPr>
        <p:spPr bwMode="auto">
          <a:xfrm>
            <a:off x="0" y="4869160"/>
            <a:ext cx="9144000" cy="1944216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GB" sz="3600" dirty="0" smtClean="0">
                <a:solidFill>
                  <a:schemeClr val="bg1"/>
                </a:solidFill>
              </a:rPr>
              <a:t>Persons </a:t>
            </a:r>
            <a:r>
              <a:rPr lang="en-GB" sz="3600" dirty="0">
                <a:solidFill>
                  <a:schemeClr val="bg1"/>
                </a:solidFill>
              </a:rPr>
              <a:t>with movement disability (PWMDs)</a:t>
            </a:r>
          </a:p>
          <a:p>
            <a:pPr algn="ctr">
              <a:defRPr/>
            </a:pPr>
            <a:r>
              <a:rPr lang="en-GB" sz="3600" dirty="0">
                <a:solidFill>
                  <a:schemeClr val="bg1"/>
                </a:solidFill>
              </a:rPr>
              <a:t>in the Northeast of Thailand</a:t>
            </a:r>
            <a:endParaRPr lang="th-TH" sz="3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9" grpId="0" animBg="1"/>
      <p:bldP spid="21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0"/>
            <a:ext cx="9137668" cy="6858000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812163" y="116632"/>
            <a:ext cx="7648269" cy="1399766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Materials and Methods</a:t>
            </a:r>
            <a:endParaRPr lang="th-TH" sz="7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5" name="Oval 5"/>
          <p:cNvSpPr>
            <a:spLocks noChangeArrowheads="1"/>
          </p:cNvSpPr>
          <p:nvPr/>
        </p:nvSpPr>
        <p:spPr bwMode="auto">
          <a:xfrm>
            <a:off x="0" y="2492896"/>
            <a:ext cx="9144000" cy="403244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 fontAlgn="t"/>
            <a:r>
              <a:rPr lang="en-US" sz="6600" b="1" dirty="0" smtClean="0">
                <a:solidFill>
                  <a:schemeClr val="bg1"/>
                </a:solidFill>
              </a:rPr>
              <a:t>Access </a:t>
            </a:r>
            <a:r>
              <a:rPr lang="en-US" sz="6600" b="1" dirty="0">
                <a:solidFill>
                  <a:schemeClr val="bg1"/>
                </a:solidFill>
              </a:rPr>
              <a:t>to health care  </a:t>
            </a:r>
            <a:r>
              <a:rPr lang="en-US" sz="6600" b="1" dirty="0" smtClean="0">
                <a:solidFill>
                  <a:schemeClr val="bg1"/>
                </a:solidFill>
              </a:rPr>
              <a:t>:</a:t>
            </a:r>
          </a:p>
          <a:p>
            <a:pPr algn="ctr" fontAlgn="t"/>
            <a:r>
              <a:rPr lang="en-US" sz="6600" b="1" dirty="0" smtClean="0">
                <a:solidFill>
                  <a:schemeClr val="bg1"/>
                </a:solidFill>
              </a:rPr>
              <a:t> </a:t>
            </a:r>
            <a:r>
              <a:rPr lang="en-US" sz="6600" b="1" dirty="0">
                <a:solidFill>
                  <a:schemeClr val="bg1"/>
                </a:solidFill>
              </a:rPr>
              <a:t>Health promotion </a:t>
            </a:r>
          </a:p>
        </p:txBody>
      </p:sp>
      <p:sp>
        <p:nvSpPr>
          <p:cNvPr id="19" name="Oval 5"/>
          <p:cNvSpPr>
            <a:spLocks noChangeArrowheads="1"/>
          </p:cNvSpPr>
          <p:nvPr/>
        </p:nvSpPr>
        <p:spPr bwMode="auto">
          <a:xfrm>
            <a:off x="72008" y="1484784"/>
            <a:ext cx="4355976" cy="1008112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3600" b="1" dirty="0" smtClean="0">
                <a:solidFill>
                  <a:srgbClr val="FF0000"/>
                </a:solidFill>
              </a:rPr>
              <a:t>Dependent Variables</a:t>
            </a:r>
            <a:endParaRPr lang="th-TH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0"/>
            <a:ext cx="9137668" cy="6858000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812163" y="0"/>
            <a:ext cx="7648269" cy="1124744"/>
          </a:xfrm>
          <a:prstGeom prst="ellipse">
            <a:avLst/>
          </a:prstGeom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pPr algn="ctr">
              <a:defRPr/>
            </a:pPr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Materials and Methods</a:t>
            </a:r>
            <a:endParaRPr lang="th-TH" sz="7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9" name="Oval 5"/>
          <p:cNvSpPr>
            <a:spLocks noChangeArrowheads="1"/>
          </p:cNvSpPr>
          <p:nvPr/>
        </p:nvSpPr>
        <p:spPr bwMode="auto">
          <a:xfrm>
            <a:off x="0" y="2204864"/>
            <a:ext cx="2267744" cy="324036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Independent </a:t>
            </a:r>
          </a:p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Variables</a:t>
            </a:r>
            <a:endParaRPr lang="th-TH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308688" y="1233928"/>
            <a:ext cx="6660232" cy="5544616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b="1" dirty="0" smtClean="0">
                <a:solidFill>
                  <a:schemeClr val="bg1"/>
                </a:solidFill>
              </a:rPr>
              <a:t>1.Sex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2. Age 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3. Educational attainment 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4.Occupation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5. Person who live with PWMDs 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6. Care giver when getting illness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7.Monthly income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8. Health status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9. Knowledge for care health of PWMDs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10. Policy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11. </a:t>
            </a:r>
            <a:r>
              <a:rPr lang="en-US" b="1" dirty="0" smtClean="0"/>
              <a:t>R</a:t>
            </a:r>
            <a:r>
              <a:rPr lang="en-US" b="1" dirty="0" smtClean="0"/>
              <a:t>ight </a:t>
            </a:r>
            <a:r>
              <a:rPr lang="en-US" b="1" dirty="0"/>
              <a:t>on access to </a:t>
            </a:r>
            <a:r>
              <a:rPr lang="en-US" b="1" dirty="0" smtClean="0"/>
              <a:t>Health promotion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12. </a:t>
            </a:r>
            <a:r>
              <a:rPr lang="en-US" sz="2400" b="1" dirty="0" smtClean="0">
                <a:solidFill>
                  <a:schemeClr val="bg1"/>
                </a:solidFill>
              </a:rPr>
              <a:t>Distance from home to main health care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endParaRPr lang="th-TH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7668" cy="6858000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812163" y="116632"/>
            <a:ext cx="7648269" cy="1399766"/>
          </a:xfrm>
          <a:prstGeom prst="ellipse">
            <a:avLst/>
          </a:prstGeom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pPr algn="ctr">
              <a:defRPr/>
            </a:pPr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Materials and Methods</a:t>
            </a:r>
            <a:endParaRPr lang="th-TH" sz="7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5" name="Oval 5"/>
          <p:cNvSpPr>
            <a:spLocks noChangeArrowheads="1"/>
          </p:cNvSpPr>
          <p:nvPr/>
        </p:nvSpPr>
        <p:spPr bwMode="auto">
          <a:xfrm>
            <a:off x="251520" y="2502776"/>
            <a:ext cx="8568952" cy="1224136"/>
          </a:xfrm>
          <a:prstGeom prst="ellipse">
            <a:avLst/>
          </a:prstGeom>
          <a:solidFill>
            <a:srgbClr val="02045E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4800" dirty="0" smtClean="0">
                <a:solidFill>
                  <a:schemeClr val="bg1"/>
                </a:solidFill>
              </a:rPr>
              <a:t>Cross </a:t>
            </a:r>
            <a:r>
              <a:rPr lang="en-US" sz="4800" dirty="0">
                <a:solidFill>
                  <a:schemeClr val="bg1"/>
                </a:solidFill>
              </a:rPr>
              <a:t>sectional analytical study</a:t>
            </a:r>
            <a:endParaRPr lang="th-TH" sz="4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20" name="Oval 5"/>
          <p:cNvSpPr>
            <a:spLocks noChangeArrowheads="1"/>
          </p:cNvSpPr>
          <p:nvPr/>
        </p:nvSpPr>
        <p:spPr bwMode="auto">
          <a:xfrm>
            <a:off x="0" y="5011752"/>
            <a:ext cx="9144000" cy="1700808"/>
          </a:xfrm>
          <a:prstGeom prst="ellipse">
            <a:avLst/>
          </a:prstGeom>
          <a:solidFill>
            <a:srgbClr val="02045E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GB" sz="3600" dirty="0">
                <a:solidFill>
                  <a:schemeClr val="bg1"/>
                </a:solidFill>
              </a:rPr>
              <a:t>persons with movement disability </a:t>
            </a:r>
            <a:r>
              <a:rPr lang="en-GB" sz="3600" dirty="0" smtClean="0">
                <a:solidFill>
                  <a:schemeClr val="bg1"/>
                </a:solidFill>
              </a:rPr>
              <a:t>(PWMDs)</a:t>
            </a:r>
          </a:p>
          <a:p>
            <a:pPr algn="ctr">
              <a:defRPr/>
            </a:pPr>
            <a:r>
              <a:rPr lang="en-GB" sz="3600" dirty="0" smtClean="0">
                <a:solidFill>
                  <a:schemeClr val="bg1"/>
                </a:solidFill>
              </a:rPr>
              <a:t>in </a:t>
            </a:r>
            <a:r>
              <a:rPr lang="en-GB" sz="3600" dirty="0">
                <a:solidFill>
                  <a:schemeClr val="bg1"/>
                </a:solidFill>
              </a:rPr>
              <a:t>the Northeast of Thailand</a:t>
            </a:r>
            <a:endParaRPr lang="th-TH" sz="3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9" name="Oval 5"/>
          <p:cNvSpPr>
            <a:spLocks noChangeArrowheads="1"/>
          </p:cNvSpPr>
          <p:nvPr/>
        </p:nvSpPr>
        <p:spPr bwMode="auto">
          <a:xfrm>
            <a:off x="72008" y="1484784"/>
            <a:ext cx="3275856" cy="1008112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3600" b="1" dirty="0" smtClean="0">
                <a:solidFill>
                  <a:srgbClr val="FF0000"/>
                </a:solidFill>
              </a:rPr>
              <a:t>Statistical </a:t>
            </a:r>
            <a:endParaRPr lang="th-TH" sz="3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21" name="Oval 5"/>
          <p:cNvSpPr>
            <a:spLocks noChangeArrowheads="1"/>
          </p:cNvSpPr>
          <p:nvPr/>
        </p:nvSpPr>
        <p:spPr bwMode="auto">
          <a:xfrm>
            <a:off x="0" y="3851168"/>
            <a:ext cx="3600400" cy="124624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3600" b="1" dirty="0" smtClean="0">
                <a:solidFill>
                  <a:srgbClr val="FF0000"/>
                </a:solidFill>
              </a:rPr>
              <a:t>Study Populations</a:t>
            </a:r>
            <a:endParaRPr lang="th-TH" sz="3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20" grpId="0" animBg="1"/>
      <p:bldP spid="19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0"/>
            <a:ext cx="9137668" cy="6858000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812163" y="0"/>
            <a:ext cx="7648269" cy="1124744"/>
          </a:xfrm>
          <a:prstGeom prst="ellipse">
            <a:avLst/>
          </a:prstGeom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pPr algn="ctr">
              <a:defRPr/>
            </a:pPr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Materials and Methods</a:t>
            </a:r>
            <a:endParaRPr lang="th-TH" sz="7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9" name="Oval 5"/>
          <p:cNvSpPr>
            <a:spLocks noChangeArrowheads="1"/>
          </p:cNvSpPr>
          <p:nvPr/>
        </p:nvSpPr>
        <p:spPr bwMode="auto">
          <a:xfrm>
            <a:off x="0" y="2204864"/>
            <a:ext cx="2267744" cy="324036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Independent </a:t>
            </a:r>
          </a:p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Variables</a:t>
            </a:r>
            <a:endParaRPr lang="th-TH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308688" y="1233928"/>
            <a:ext cx="6660232" cy="5544616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b="1" dirty="0" smtClean="0">
                <a:solidFill>
                  <a:schemeClr val="bg1"/>
                </a:solidFill>
              </a:rPr>
              <a:t>1.Sex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2. Age 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3. Educational attainment 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4.Occupation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5. Person who live with PWMDs 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6. Care giver when getting illness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7.Monthly income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8. Health status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9. Knowledge for care health of PWMDs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10. Policy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11. </a:t>
            </a:r>
            <a:r>
              <a:rPr lang="en-US" b="1" dirty="0" smtClean="0"/>
              <a:t>R</a:t>
            </a:r>
            <a:r>
              <a:rPr lang="en-US" b="1" dirty="0" smtClean="0"/>
              <a:t>ight </a:t>
            </a:r>
            <a:r>
              <a:rPr lang="en-US" b="1" dirty="0"/>
              <a:t>on access to </a:t>
            </a:r>
            <a:r>
              <a:rPr lang="en-US" b="1" dirty="0" smtClean="0"/>
              <a:t>Health promotion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12. </a:t>
            </a:r>
            <a:r>
              <a:rPr lang="en-US" sz="2400" b="1" dirty="0" smtClean="0">
                <a:solidFill>
                  <a:schemeClr val="bg1"/>
                </a:solidFill>
              </a:rPr>
              <a:t>Distance from home to main health care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endParaRPr lang="th-TH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477</Words>
  <Application>Microsoft Office PowerPoint</Application>
  <PresentationFormat>On-screen Show (4:3)</PresentationFormat>
  <Paragraphs>109</Paragraphs>
  <Slides>18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Microsoft Photo Editor 3.0 Photo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KUA-HOME</dc:creator>
  <cp:lastModifiedBy>KUA-HOME</cp:lastModifiedBy>
  <cp:revision>66</cp:revision>
  <dcterms:created xsi:type="dcterms:W3CDTF">2013-07-17T07:40:20Z</dcterms:created>
  <dcterms:modified xsi:type="dcterms:W3CDTF">2013-07-17T14:38:05Z</dcterms:modified>
</cp:coreProperties>
</file>